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1" r:id="rId5"/>
    <p:sldId id="260" r:id="rId6"/>
    <p:sldId id="262" r:id="rId7"/>
    <p:sldId id="263" r:id="rId8"/>
    <p:sldId id="264" r:id="rId9"/>
    <p:sldId id="265" r:id="rId10"/>
    <p:sldId id="270" r:id="rId11"/>
    <p:sldId id="266" r:id="rId12"/>
    <p:sldId id="271" r:id="rId13"/>
    <p:sldId id="267" r:id="rId14"/>
    <p:sldId id="268" r:id="rId15"/>
    <p:sldId id="272" r:id="rId16"/>
    <p:sldId id="269" r:id="rId17"/>
    <p:sldId id="273" r:id="rId18"/>
  </p:sldIdLst>
  <p:sldSz cx="12192000" cy="6858000"/>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79109AA-0574-4921-8D32-313280387146}">
          <p14:sldIdLst>
            <p14:sldId id="256"/>
            <p14:sldId id="258"/>
            <p14:sldId id="259"/>
            <p14:sldId id="261"/>
            <p14:sldId id="260"/>
            <p14:sldId id="262"/>
            <p14:sldId id="263"/>
            <p14:sldId id="264"/>
            <p14:sldId id="265"/>
            <p14:sldId id="270"/>
            <p14:sldId id="266"/>
            <p14:sldId id="271"/>
            <p14:sldId id="267"/>
            <p14:sldId id="268"/>
            <p14:sldId id="272"/>
            <p14:sldId id="269"/>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D4EBEE-E28B-677A-0FFF-DDA9D99DEDB7}" name="paysdelaloire" initials="p" userId="paysdelaloi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67105" autoAdjust="0"/>
  </p:normalViewPr>
  <p:slideViewPr>
    <p:cSldViewPr snapToGrid="0">
      <p:cViewPr varScale="1">
        <p:scale>
          <a:sx n="68" d="100"/>
          <a:sy n="68" d="100"/>
        </p:scale>
        <p:origin x="10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6828C-61FC-46BA-B2C8-90D10FC005A6}"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fr-FR"/>
        </a:p>
      </dgm:t>
    </dgm:pt>
    <dgm:pt modelId="{8965944B-270F-4BD3-95CF-CEEB387FFEA6}">
      <dgm:prSet phldrT="[Texte]"/>
      <dgm:spPr/>
      <dgm:t>
        <a:bodyPr/>
        <a:lstStyle/>
        <a:p>
          <a:r>
            <a:rPr lang="en-US" dirty="0"/>
            <a:t>Mobilization of institutions on the possible dentist role</a:t>
          </a:r>
          <a:endParaRPr lang="fr-FR" dirty="0"/>
        </a:p>
      </dgm:t>
    </dgm:pt>
    <dgm:pt modelId="{19F93D4B-C460-4E8F-8538-278C339E2E05}" type="parTrans" cxnId="{B165DDFF-3DD6-4452-8591-EDBAFFB2AED6}">
      <dgm:prSet/>
      <dgm:spPr/>
      <dgm:t>
        <a:bodyPr/>
        <a:lstStyle/>
        <a:p>
          <a:endParaRPr lang="fr-FR"/>
        </a:p>
      </dgm:t>
    </dgm:pt>
    <dgm:pt modelId="{99EE9D40-0174-4516-A6E4-AAA058B6CCEA}" type="sibTrans" cxnId="{B165DDFF-3DD6-4452-8591-EDBAFFB2AED6}">
      <dgm:prSet/>
      <dgm:spPr/>
      <dgm:t>
        <a:bodyPr/>
        <a:lstStyle/>
        <a:p>
          <a:endParaRPr lang="fr-FR"/>
        </a:p>
      </dgm:t>
    </dgm:pt>
    <dgm:pt modelId="{8E4FCF12-DCF0-4944-AD35-4AF7048001A7}">
      <dgm:prSet phldrT="[Texte]"/>
      <dgm:spPr/>
      <dgm:t>
        <a:bodyPr/>
        <a:lstStyle/>
        <a:p>
          <a:r>
            <a:rPr lang="fr-FR" dirty="0" err="1"/>
            <a:t>Reimbursement</a:t>
          </a:r>
          <a:r>
            <a:rPr lang="fr-FR" dirty="0"/>
            <a:t> of nicotine substitutes</a:t>
          </a:r>
        </a:p>
      </dgm:t>
    </dgm:pt>
    <dgm:pt modelId="{33F171D9-8F6E-43A0-8B40-775897E28C7D}" type="parTrans" cxnId="{D0ED382E-F62B-4064-A504-E3B7CD9F337F}">
      <dgm:prSet/>
      <dgm:spPr/>
      <dgm:t>
        <a:bodyPr/>
        <a:lstStyle/>
        <a:p>
          <a:endParaRPr lang="fr-FR"/>
        </a:p>
      </dgm:t>
    </dgm:pt>
    <dgm:pt modelId="{18F229BE-CD73-46D7-82C0-D1C22C082C4C}" type="sibTrans" cxnId="{D0ED382E-F62B-4064-A504-E3B7CD9F337F}">
      <dgm:prSet/>
      <dgm:spPr/>
      <dgm:t>
        <a:bodyPr/>
        <a:lstStyle/>
        <a:p>
          <a:endParaRPr lang="fr-FR"/>
        </a:p>
      </dgm:t>
    </dgm:pt>
    <dgm:pt modelId="{CE6307E5-AA44-481E-8CE7-FA517F2241F2}">
      <dgm:prSet phldrT="[Texte]"/>
      <dgm:spPr/>
      <dgm:t>
        <a:bodyPr/>
        <a:lstStyle/>
        <a:p>
          <a:r>
            <a:rPr lang="fr-FR" dirty="0" err="1"/>
            <a:t>Dentist</a:t>
          </a:r>
          <a:r>
            <a:rPr lang="fr-FR" dirty="0"/>
            <a:t> Training</a:t>
          </a:r>
        </a:p>
      </dgm:t>
    </dgm:pt>
    <dgm:pt modelId="{30FBB26B-F44B-499E-BD4E-5051D3EA3CE1}" type="parTrans" cxnId="{22C6FE14-AD9A-4A3B-9182-738FDC0A9C58}">
      <dgm:prSet/>
      <dgm:spPr/>
      <dgm:t>
        <a:bodyPr/>
        <a:lstStyle/>
        <a:p>
          <a:endParaRPr lang="fr-FR"/>
        </a:p>
      </dgm:t>
    </dgm:pt>
    <dgm:pt modelId="{039004DF-C863-4442-89AB-4654C49D09EC}" type="sibTrans" cxnId="{22C6FE14-AD9A-4A3B-9182-738FDC0A9C58}">
      <dgm:prSet/>
      <dgm:spPr/>
      <dgm:t>
        <a:bodyPr/>
        <a:lstStyle/>
        <a:p>
          <a:endParaRPr lang="fr-FR"/>
        </a:p>
      </dgm:t>
    </dgm:pt>
    <dgm:pt modelId="{4A78FFFC-2537-4336-A215-6D62E791555B}">
      <dgm:prSet/>
      <dgm:spPr/>
      <dgm:t>
        <a:bodyPr/>
        <a:lstStyle/>
        <a:p>
          <a:r>
            <a:rPr lang="en-US" dirty="0"/>
            <a:t>Right to prescription of nicotine substitutes</a:t>
          </a:r>
          <a:endParaRPr lang="fr-FR" dirty="0"/>
        </a:p>
      </dgm:t>
    </dgm:pt>
    <dgm:pt modelId="{8C15B790-E802-4523-B8C0-D3567C76469C}" type="parTrans" cxnId="{AC43F6B2-92B5-4E86-A8DB-90D854B8D75C}">
      <dgm:prSet/>
      <dgm:spPr/>
      <dgm:t>
        <a:bodyPr/>
        <a:lstStyle/>
        <a:p>
          <a:endParaRPr lang="fr-FR"/>
        </a:p>
      </dgm:t>
    </dgm:pt>
    <dgm:pt modelId="{6E37483E-632A-4FFB-832D-B25DBABB285A}" type="sibTrans" cxnId="{AC43F6B2-92B5-4E86-A8DB-90D854B8D75C}">
      <dgm:prSet/>
      <dgm:spPr/>
      <dgm:t>
        <a:bodyPr/>
        <a:lstStyle/>
        <a:p>
          <a:endParaRPr lang="fr-FR"/>
        </a:p>
      </dgm:t>
    </dgm:pt>
    <dgm:pt modelId="{2877E104-B6E2-40D2-8686-5E9DF6DF45AB}" type="pres">
      <dgm:prSet presAssocID="{E236828C-61FC-46BA-B2C8-90D10FC005A6}" presName="Name0" presStyleCnt="0">
        <dgm:presLayoutVars>
          <dgm:dir/>
          <dgm:animLvl val="lvl"/>
          <dgm:resizeHandles val="exact"/>
        </dgm:presLayoutVars>
      </dgm:prSet>
      <dgm:spPr/>
    </dgm:pt>
    <dgm:pt modelId="{56C07D6F-5853-46B2-BE1D-9DEA7C824AB7}" type="pres">
      <dgm:prSet presAssocID="{8965944B-270F-4BD3-95CF-CEEB387FFEA6}" presName="parTxOnly" presStyleLbl="node1" presStyleIdx="0" presStyleCnt="4">
        <dgm:presLayoutVars>
          <dgm:chMax val="0"/>
          <dgm:chPref val="0"/>
          <dgm:bulletEnabled val="1"/>
        </dgm:presLayoutVars>
      </dgm:prSet>
      <dgm:spPr/>
    </dgm:pt>
    <dgm:pt modelId="{F9733CE8-167F-44F7-A47F-44ADC2A0242D}" type="pres">
      <dgm:prSet presAssocID="{99EE9D40-0174-4516-A6E4-AAA058B6CCEA}" presName="parTxOnlySpace" presStyleCnt="0"/>
      <dgm:spPr/>
    </dgm:pt>
    <dgm:pt modelId="{6F47E029-8302-43E2-8D80-07D38DDFB585}" type="pres">
      <dgm:prSet presAssocID="{4A78FFFC-2537-4336-A215-6D62E791555B}" presName="parTxOnly" presStyleLbl="node1" presStyleIdx="1" presStyleCnt="4">
        <dgm:presLayoutVars>
          <dgm:chMax val="0"/>
          <dgm:chPref val="0"/>
          <dgm:bulletEnabled val="1"/>
        </dgm:presLayoutVars>
      </dgm:prSet>
      <dgm:spPr/>
    </dgm:pt>
    <dgm:pt modelId="{17F450FC-1A7B-4CFD-BE5E-A16C1DCA12BD}" type="pres">
      <dgm:prSet presAssocID="{6E37483E-632A-4FFB-832D-B25DBABB285A}" presName="parTxOnlySpace" presStyleCnt="0"/>
      <dgm:spPr/>
    </dgm:pt>
    <dgm:pt modelId="{ADC0D8D6-EA27-42BA-A64F-DB4935FB307A}" type="pres">
      <dgm:prSet presAssocID="{8E4FCF12-DCF0-4944-AD35-4AF7048001A7}" presName="parTxOnly" presStyleLbl="node1" presStyleIdx="2" presStyleCnt="4">
        <dgm:presLayoutVars>
          <dgm:chMax val="0"/>
          <dgm:chPref val="0"/>
          <dgm:bulletEnabled val="1"/>
        </dgm:presLayoutVars>
      </dgm:prSet>
      <dgm:spPr/>
    </dgm:pt>
    <dgm:pt modelId="{A1688F58-9D38-4FDF-A5EC-411F5F1D86DF}" type="pres">
      <dgm:prSet presAssocID="{18F229BE-CD73-46D7-82C0-D1C22C082C4C}" presName="parTxOnlySpace" presStyleCnt="0"/>
      <dgm:spPr/>
    </dgm:pt>
    <dgm:pt modelId="{51B8014C-A6A0-4C48-A25F-838141E5D379}" type="pres">
      <dgm:prSet presAssocID="{CE6307E5-AA44-481E-8CE7-FA517F2241F2}" presName="parTxOnly" presStyleLbl="node1" presStyleIdx="3" presStyleCnt="4">
        <dgm:presLayoutVars>
          <dgm:chMax val="0"/>
          <dgm:chPref val="0"/>
          <dgm:bulletEnabled val="1"/>
        </dgm:presLayoutVars>
      </dgm:prSet>
      <dgm:spPr/>
    </dgm:pt>
  </dgm:ptLst>
  <dgm:cxnLst>
    <dgm:cxn modelId="{22C6FE14-AD9A-4A3B-9182-738FDC0A9C58}" srcId="{E236828C-61FC-46BA-B2C8-90D10FC005A6}" destId="{CE6307E5-AA44-481E-8CE7-FA517F2241F2}" srcOrd="3" destOrd="0" parTransId="{30FBB26B-F44B-499E-BD4E-5051D3EA3CE1}" sibTransId="{039004DF-C863-4442-89AB-4654C49D09EC}"/>
    <dgm:cxn modelId="{544CB017-8A4A-4805-9C7D-E83D49BB6648}" type="presOf" srcId="{4A78FFFC-2537-4336-A215-6D62E791555B}" destId="{6F47E029-8302-43E2-8D80-07D38DDFB585}" srcOrd="0" destOrd="0" presId="urn:microsoft.com/office/officeart/2005/8/layout/chevron1"/>
    <dgm:cxn modelId="{D0ED382E-F62B-4064-A504-E3B7CD9F337F}" srcId="{E236828C-61FC-46BA-B2C8-90D10FC005A6}" destId="{8E4FCF12-DCF0-4944-AD35-4AF7048001A7}" srcOrd="2" destOrd="0" parTransId="{33F171D9-8F6E-43A0-8B40-775897E28C7D}" sibTransId="{18F229BE-CD73-46D7-82C0-D1C22C082C4C}"/>
    <dgm:cxn modelId="{674AE9A3-AFFE-4BCC-8A7A-98CFE4B6F29E}" type="presOf" srcId="{8965944B-270F-4BD3-95CF-CEEB387FFEA6}" destId="{56C07D6F-5853-46B2-BE1D-9DEA7C824AB7}" srcOrd="0" destOrd="0" presId="urn:microsoft.com/office/officeart/2005/8/layout/chevron1"/>
    <dgm:cxn modelId="{AC43F6B2-92B5-4E86-A8DB-90D854B8D75C}" srcId="{E236828C-61FC-46BA-B2C8-90D10FC005A6}" destId="{4A78FFFC-2537-4336-A215-6D62E791555B}" srcOrd="1" destOrd="0" parTransId="{8C15B790-E802-4523-B8C0-D3567C76469C}" sibTransId="{6E37483E-632A-4FFB-832D-B25DBABB285A}"/>
    <dgm:cxn modelId="{FCAAACBC-B455-4550-8616-6978AD620E7F}" type="presOf" srcId="{E236828C-61FC-46BA-B2C8-90D10FC005A6}" destId="{2877E104-B6E2-40D2-8686-5E9DF6DF45AB}" srcOrd="0" destOrd="0" presId="urn:microsoft.com/office/officeart/2005/8/layout/chevron1"/>
    <dgm:cxn modelId="{35E501BF-A6C1-4419-8BE4-A73B054A2710}" type="presOf" srcId="{8E4FCF12-DCF0-4944-AD35-4AF7048001A7}" destId="{ADC0D8D6-EA27-42BA-A64F-DB4935FB307A}" srcOrd="0" destOrd="0" presId="urn:microsoft.com/office/officeart/2005/8/layout/chevron1"/>
    <dgm:cxn modelId="{FF315EE7-5598-4AE8-9296-EEF634F1EDDF}" type="presOf" srcId="{CE6307E5-AA44-481E-8CE7-FA517F2241F2}" destId="{51B8014C-A6A0-4C48-A25F-838141E5D379}" srcOrd="0" destOrd="0" presId="urn:microsoft.com/office/officeart/2005/8/layout/chevron1"/>
    <dgm:cxn modelId="{B165DDFF-3DD6-4452-8591-EDBAFFB2AED6}" srcId="{E236828C-61FC-46BA-B2C8-90D10FC005A6}" destId="{8965944B-270F-4BD3-95CF-CEEB387FFEA6}" srcOrd="0" destOrd="0" parTransId="{19F93D4B-C460-4E8F-8538-278C339E2E05}" sibTransId="{99EE9D40-0174-4516-A6E4-AAA058B6CCEA}"/>
    <dgm:cxn modelId="{CA44EED6-007F-421C-B604-848690C584AD}" type="presParOf" srcId="{2877E104-B6E2-40D2-8686-5E9DF6DF45AB}" destId="{56C07D6F-5853-46B2-BE1D-9DEA7C824AB7}" srcOrd="0" destOrd="0" presId="urn:microsoft.com/office/officeart/2005/8/layout/chevron1"/>
    <dgm:cxn modelId="{FE250A85-2629-4F95-A3B3-0B005A2F0668}" type="presParOf" srcId="{2877E104-B6E2-40D2-8686-5E9DF6DF45AB}" destId="{F9733CE8-167F-44F7-A47F-44ADC2A0242D}" srcOrd="1" destOrd="0" presId="urn:microsoft.com/office/officeart/2005/8/layout/chevron1"/>
    <dgm:cxn modelId="{A077DB07-311D-4E27-9A0B-90067937994F}" type="presParOf" srcId="{2877E104-B6E2-40D2-8686-5E9DF6DF45AB}" destId="{6F47E029-8302-43E2-8D80-07D38DDFB585}" srcOrd="2" destOrd="0" presId="urn:microsoft.com/office/officeart/2005/8/layout/chevron1"/>
    <dgm:cxn modelId="{9E3D7F76-E25D-40FF-8DDF-5407C56A00AA}" type="presParOf" srcId="{2877E104-B6E2-40D2-8686-5E9DF6DF45AB}" destId="{17F450FC-1A7B-4CFD-BE5E-A16C1DCA12BD}" srcOrd="3" destOrd="0" presId="urn:microsoft.com/office/officeart/2005/8/layout/chevron1"/>
    <dgm:cxn modelId="{4621D92F-10A8-4DC3-BE47-39B5498541DC}" type="presParOf" srcId="{2877E104-B6E2-40D2-8686-5E9DF6DF45AB}" destId="{ADC0D8D6-EA27-42BA-A64F-DB4935FB307A}" srcOrd="4" destOrd="0" presId="urn:microsoft.com/office/officeart/2005/8/layout/chevron1"/>
    <dgm:cxn modelId="{706773A5-AEF8-401F-87E7-6DA7E9D0E034}" type="presParOf" srcId="{2877E104-B6E2-40D2-8686-5E9DF6DF45AB}" destId="{A1688F58-9D38-4FDF-A5EC-411F5F1D86DF}" srcOrd="5" destOrd="0" presId="urn:microsoft.com/office/officeart/2005/8/layout/chevron1"/>
    <dgm:cxn modelId="{6D972DF0-8572-4526-B85E-19A4CA7C0818}" type="presParOf" srcId="{2877E104-B6E2-40D2-8686-5E9DF6DF45AB}" destId="{51B8014C-A6A0-4C48-A25F-838141E5D379}"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07D6F-5853-46B2-BE1D-9DEA7C824AB7}">
      <dsp:nvSpPr>
        <dsp:cNvPr id="0" name=""/>
        <dsp:cNvSpPr/>
      </dsp:nvSpPr>
      <dsp:spPr>
        <a:xfrm>
          <a:off x="5372" y="1775476"/>
          <a:ext cx="3127474" cy="125098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Mobilization of institutions on the possible dentist role</a:t>
          </a:r>
          <a:endParaRPr lang="fr-FR" sz="2100" kern="1200" dirty="0"/>
        </a:p>
      </dsp:txBody>
      <dsp:txXfrm>
        <a:off x="630867" y="1775476"/>
        <a:ext cx="1876485" cy="1250989"/>
      </dsp:txXfrm>
    </dsp:sp>
    <dsp:sp modelId="{6F47E029-8302-43E2-8D80-07D38DDFB585}">
      <dsp:nvSpPr>
        <dsp:cNvPr id="0" name=""/>
        <dsp:cNvSpPr/>
      </dsp:nvSpPr>
      <dsp:spPr>
        <a:xfrm>
          <a:off x="2820099" y="1775476"/>
          <a:ext cx="3127474" cy="125098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Right to prescription of nicotine substitutes</a:t>
          </a:r>
          <a:endParaRPr lang="fr-FR" sz="2100" kern="1200" dirty="0"/>
        </a:p>
      </dsp:txBody>
      <dsp:txXfrm>
        <a:off x="3445594" y="1775476"/>
        <a:ext cx="1876485" cy="1250989"/>
      </dsp:txXfrm>
    </dsp:sp>
    <dsp:sp modelId="{ADC0D8D6-EA27-42BA-A64F-DB4935FB307A}">
      <dsp:nvSpPr>
        <dsp:cNvPr id="0" name=""/>
        <dsp:cNvSpPr/>
      </dsp:nvSpPr>
      <dsp:spPr>
        <a:xfrm>
          <a:off x="5634826" y="1775476"/>
          <a:ext cx="3127474" cy="125098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Reimbursement</a:t>
          </a:r>
          <a:r>
            <a:rPr lang="fr-FR" sz="2100" kern="1200" dirty="0"/>
            <a:t> of nicotine substitutes</a:t>
          </a:r>
        </a:p>
      </dsp:txBody>
      <dsp:txXfrm>
        <a:off x="6260321" y="1775476"/>
        <a:ext cx="1876485" cy="1250989"/>
      </dsp:txXfrm>
    </dsp:sp>
    <dsp:sp modelId="{51B8014C-A6A0-4C48-A25F-838141E5D379}">
      <dsp:nvSpPr>
        <dsp:cNvPr id="0" name=""/>
        <dsp:cNvSpPr/>
      </dsp:nvSpPr>
      <dsp:spPr>
        <a:xfrm>
          <a:off x="8449553" y="1775476"/>
          <a:ext cx="3127474" cy="125098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Dentist</a:t>
          </a:r>
          <a:r>
            <a:rPr lang="fr-FR" sz="2100" kern="1200" dirty="0"/>
            <a:t> Training</a:t>
          </a:r>
        </a:p>
      </dsp:txBody>
      <dsp:txXfrm>
        <a:off x="9075048" y="1775476"/>
        <a:ext cx="1876485" cy="12509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8CE3B32-3284-404B-A507-A53AFE69A03A}"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F57FB1D-6B8F-4F27-A256-D7545D9DF69E}" type="slidenum">
              <a:rPr lang="fr-FR" smtClean="0"/>
              <a:t>‹N°›</a:t>
            </a:fld>
            <a:endParaRPr lang="fr-FR"/>
          </a:p>
        </p:txBody>
      </p:sp>
    </p:spTree>
    <p:extLst>
      <p:ext uri="{BB962C8B-B14F-4D97-AF65-F5344CB8AC3E}">
        <p14:creationId xmlns:p14="http://schemas.microsoft.com/office/powerpoint/2010/main" val="385418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a:t>
            </a:fld>
            <a:endParaRPr lang="fr-FR"/>
          </a:p>
        </p:txBody>
      </p:sp>
    </p:spTree>
    <p:extLst>
      <p:ext uri="{BB962C8B-B14F-4D97-AF65-F5344CB8AC3E}">
        <p14:creationId xmlns:p14="http://schemas.microsoft.com/office/powerpoint/2010/main" val="399990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10</a:t>
            </a:fld>
            <a:endParaRPr lang="fr-FR"/>
          </a:p>
        </p:txBody>
      </p:sp>
    </p:spTree>
    <p:extLst>
      <p:ext uri="{BB962C8B-B14F-4D97-AF65-F5344CB8AC3E}">
        <p14:creationId xmlns:p14="http://schemas.microsoft.com/office/powerpoint/2010/main" val="74514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11</a:t>
            </a:fld>
            <a:endParaRPr lang="fr-FR"/>
          </a:p>
        </p:txBody>
      </p:sp>
    </p:spTree>
    <p:extLst>
      <p:ext uri="{BB962C8B-B14F-4D97-AF65-F5344CB8AC3E}">
        <p14:creationId xmlns:p14="http://schemas.microsoft.com/office/powerpoint/2010/main" val="351531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12</a:t>
            </a:fld>
            <a:endParaRPr lang="fr-FR"/>
          </a:p>
        </p:txBody>
      </p:sp>
    </p:spTree>
    <p:extLst>
      <p:ext uri="{BB962C8B-B14F-4D97-AF65-F5344CB8AC3E}">
        <p14:creationId xmlns:p14="http://schemas.microsoft.com/office/powerpoint/2010/main" val="41865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13</a:t>
            </a:fld>
            <a:endParaRPr lang="fr-FR"/>
          </a:p>
        </p:txBody>
      </p:sp>
    </p:spTree>
    <p:extLst>
      <p:ext uri="{BB962C8B-B14F-4D97-AF65-F5344CB8AC3E}">
        <p14:creationId xmlns:p14="http://schemas.microsoft.com/office/powerpoint/2010/main" val="217325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14</a:t>
            </a:fld>
            <a:endParaRPr lang="fr-FR"/>
          </a:p>
        </p:txBody>
      </p:sp>
    </p:spTree>
    <p:extLst>
      <p:ext uri="{BB962C8B-B14F-4D97-AF65-F5344CB8AC3E}">
        <p14:creationId xmlns:p14="http://schemas.microsoft.com/office/powerpoint/2010/main" val="175115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15</a:t>
            </a:fld>
            <a:endParaRPr lang="fr-FR"/>
          </a:p>
        </p:txBody>
      </p:sp>
    </p:spTree>
    <p:extLst>
      <p:ext uri="{BB962C8B-B14F-4D97-AF65-F5344CB8AC3E}">
        <p14:creationId xmlns:p14="http://schemas.microsoft.com/office/powerpoint/2010/main" val="289358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D8BBA4C0-861F-455B-80B1-DF77FC656AA8}" type="datetime1">
              <a:rPr lang="fr-FR" smtClean="0"/>
              <a:t>06/10/2022</a:t>
            </a:fld>
            <a:endParaRPr lang="fr-FR"/>
          </a:p>
        </p:txBody>
      </p:sp>
      <p:sp>
        <p:nvSpPr>
          <p:cNvPr id="5" name="Espace réservé du numéro de diapositive 4"/>
          <p:cNvSpPr>
            <a:spLocks noGrp="1"/>
          </p:cNvSpPr>
          <p:nvPr>
            <p:ph type="sldNum" sz="quarter" idx="5"/>
          </p:nvPr>
        </p:nvSpPr>
        <p:spPr/>
        <p:txBody>
          <a:bodyPr/>
          <a:lstStyle/>
          <a:p>
            <a:fld id="{C743C2FE-0F6A-CC46-A463-AAD5A2671D50}" type="slidenum">
              <a:rPr lang="fr-FR" smtClean="0"/>
              <a:pPr/>
              <a:t>16</a:t>
            </a:fld>
            <a:endParaRPr lang="fr-FR"/>
          </a:p>
        </p:txBody>
      </p:sp>
    </p:spTree>
    <p:extLst>
      <p:ext uri="{BB962C8B-B14F-4D97-AF65-F5344CB8AC3E}">
        <p14:creationId xmlns:p14="http://schemas.microsoft.com/office/powerpoint/2010/main" val="29625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17</a:t>
            </a:fld>
            <a:endParaRPr lang="fr-FR"/>
          </a:p>
        </p:txBody>
      </p:sp>
    </p:spTree>
    <p:extLst>
      <p:ext uri="{BB962C8B-B14F-4D97-AF65-F5344CB8AC3E}">
        <p14:creationId xmlns:p14="http://schemas.microsoft.com/office/powerpoint/2010/main" val="258685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2</a:t>
            </a:fld>
            <a:endParaRPr lang="fr-FR"/>
          </a:p>
        </p:txBody>
      </p:sp>
    </p:spTree>
    <p:extLst>
      <p:ext uri="{BB962C8B-B14F-4D97-AF65-F5344CB8AC3E}">
        <p14:creationId xmlns:p14="http://schemas.microsoft.com/office/powerpoint/2010/main" val="286154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3</a:t>
            </a:fld>
            <a:endParaRPr lang="fr-FR"/>
          </a:p>
        </p:txBody>
      </p:sp>
    </p:spTree>
    <p:extLst>
      <p:ext uri="{BB962C8B-B14F-4D97-AF65-F5344CB8AC3E}">
        <p14:creationId xmlns:p14="http://schemas.microsoft.com/office/powerpoint/2010/main" val="21429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4</a:t>
            </a:fld>
            <a:endParaRPr lang="fr-FR"/>
          </a:p>
        </p:txBody>
      </p:sp>
    </p:spTree>
    <p:extLst>
      <p:ext uri="{BB962C8B-B14F-4D97-AF65-F5344CB8AC3E}">
        <p14:creationId xmlns:p14="http://schemas.microsoft.com/office/powerpoint/2010/main" val="135439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5</a:t>
            </a:fld>
            <a:endParaRPr lang="fr-FR"/>
          </a:p>
        </p:txBody>
      </p:sp>
    </p:spTree>
    <p:extLst>
      <p:ext uri="{BB962C8B-B14F-4D97-AF65-F5344CB8AC3E}">
        <p14:creationId xmlns:p14="http://schemas.microsoft.com/office/powerpoint/2010/main" val="277090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6</a:t>
            </a:fld>
            <a:endParaRPr lang="fr-FR"/>
          </a:p>
        </p:txBody>
      </p:sp>
    </p:spTree>
    <p:extLst>
      <p:ext uri="{BB962C8B-B14F-4D97-AF65-F5344CB8AC3E}">
        <p14:creationId xmlns:p14="http://schemas.microsoft.com/office/powerpoint/2010/main" val="21399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7</a:t>
            </a:fld>
            <a:endParaRPr lang="fr-FR"/>
          </a:p>
        </p:txBody>
      </p:sp>
    </p:spTree>
    <p:extLst>
      <p:ext uri="{BB962C8B-B14F-4D97-AF65-F5344CB8AC3E}">
        <p14:creationId xmlns:p14="http://schemas.microsoft.com/office/powerpoint/2010/main" val="208762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8</a:t>
            </a:fld>
            <a:endParaRPr lang="fr-FR"/>
          </a:p>
        </p:txBody>
      </p:sp>
    </p:spTree>
    <p:extLst>
      <p:ext uri="{BB962C8B-B14F-4D97-AF65-F5344CB8AC3E}">
        <p14:creationId xmlns:p14="http://schemas.microsoft.com/office/powerpoint/2010/main" val="342401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F57FB1D-6B8F-4F27-A256-D7545D9DF69E}" type="slidenum">
              <a:rPr lang="fr-FR" smtClean="0"/>
              <a:t>9</a:t>
            </a:fld>
            <a:endParaRPr lang="fr-FR"/>
          </a:p>
        </p:txBody>
      </p:sp>
    </p:spTree>
    <p:extLst>
      <p:ext uri="{BB962C8B-B14F-4D97-AF65-F5344CB8AC3E}">
        <p14:creationId xmlns:p14="http://schemas.microsoft.com/office/powerpoint/2010/main" val="181539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A3B87-F295-34A2-953A-9AD3148C5A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234909-AFC2-E7A7-4ACB-299C73491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769EE6-B5C0-417F-3D33-BAC13A3707E4}"/>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6ACE89E2-C497-A301-584C-4FB2C12BB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7E0801-DB1F-8BC2-8C10-1E70E8454894}"/>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24946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57A6A-AA5B-6301-4682-A88FB055B9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29333BB-BF32-C4B2-D283-E769139DFBB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B918F7-A28F-698F-1A9D-0DD16DAA9D2B}"/>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99A93E3C-2DDE-DE49-9732-BA5BF566C9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77062-A6C5-2476-71E4-EC0959E9C703}"/>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233691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62A701-5464-D198-D18C-5B1D6B4F86E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B0CBE6-260D-AD49-D2AF-7320DDCC38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D4E0A9-E55B-1E26-543F-969B471ACC69}"/>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190C1A4F-D7BE-7014-8855-4F6FE7A31A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A6A5E4-F824-DE93-9B9D-A4122CA0BF50}"/>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93474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1" name="Espace réservé de la date 12">
            <a:extLst>
              <a:ext uri="{FF2B5EF4-FFF2-40B4-BE49-F238E27FC236}">
                <a16:creationId xmlns:a16="http://schemas.microsoft.com/office/drawing/2014/main" id="{51893E51-C85E-436F-A51E-FA80AEE3A57F}"/>
              </a:ext>
            </a:extLst>
          </p:cNvPr>
          <p:cNvSpPr>
            <a:spLocks noGrp="1"/>
          </p:cNvSpPr>
          <p:nvPr>
            <p:ph type="dt" sz="half" idx="2"/>
          </p:nvPr>
        </p:nvSpPr>
        <p:spPr>
          <a:xfrm>
            <a:off x="3177932" y="6356351"/>
            <a:ext cx="2037272" cy="365125"/>
          </a:xfrm>
          <a:prstGeom prst="rect">
            <a:avLst/>
          </a:prstGeom>
        </p:spPr>
        <p:txBody>
          <a:bodyPr vert="horz" lIns="91440" tIns="45720" rIns="91440" bIns="45720" rtlCol="0" anchor="ctr"/>
          <a:lstStyle>
            <a:lvl1pPr algn="l">
              <a:defRPr sz="1050">
                <a:solidFill>
                  <a:srgbClr val="003B75"/>
                </a:solidFill>
                <a:latin typeface="Arial" panose="020B0604020202020204" pitchFamily="34" charset="0"/>
                <a:cs typeface="Arial" panose="020B0604020202020204" pitchFamily="34" charset="0"/>
              </a:defRPr>
            </a:lvl1pPr>
          </a:lstStyle>
          <a:p>
            <a:fld id="{49A067CD-52B8-4646-8E96-9236952817DD}" type="datetime1">
              <a:rPr lang="fr-FR" smtClean="0"/>
              <a:t>06/10/2022</a:t>
            </a:fld>
            <a:endParaRPr lang="fr-FR" dirty="0"/>
          </a:p>
        </p:txBody>
      </p:sp>
      <p:sp>
        <p:nvSpPr>
          <p:cNvPr id="28" name="Titre 1">
            <a:extLst>
              <a:ext uri="{FF2B5EF4-FFF2-40B4-BE49-F238E27FC236}">
                <a16:creationId xmlns:a16="http://schemas.microsoft.com/office/drawing/2014/main" id="{3036CA73-96F3-4CBD-98F5-F50D7EED1AD7}"/>
              </a:ext>
            </a:extLst>
          </p:cNvPr>
          <p:cNvSpPr>
            <a:spLocks noGrp="1"/>
          </p:cNvSpPr>
          <p:nvPr>
            <p:ph type="title"/>
          </p:nvPr>
        </p:nvSpPr>
        <p:spPr>
          <a:xfrm>
            <a:off x="5607424" y="916985"/>
            <a:ext cx="6148002" cy="5073824"/>
          </a:xfrm>
          <a:prstGeom prst="rect">
            <a:avLst/>
          </a:prstGeom>
        </p:spPr>
        <p:txBody>
          <a:bodyPr/>
          <a:lstStyle>
            <a:lvl1pPr>
              <a:defRPr sz="4000">
                <a:solidFill>
                  <a:srgbClr val="003B75"/>
                </a:solidFill>
                <a:latin typeface="Arial Black" panose="020B0A04020102020204" pitchFamily="34" charset="0"/>
                <a:cs typeface="Arial" panose="020B0604020202020204" pitchFamily="34" charset="0"/>
              </a:defRPr>
            </a:lvl1pPr>
          </a:lstStyle>
          <a:p>
            <a:r>
              <a:rPr lang="fr-FR" dirty="0"/>
              <a:t>Cliquez et modifiez le titre</a:t>
            </a:r>
          </a:p>
        </p:txBody>
      </p:sp>
      <p:pic>
        <p:nvPicPr>
          <p:cNvPr id="15" name="Graphique 14">
            <a:extLst>
              <a:ext uri="{FF2B5EF4-FFF2-40B4-BE49-F238E27FC236}">
                <a16:creationId xmlns:a16="http://schemas.microsoft.com/office/drawing/2014/main" id="{8B0C7135-F937-4758-A30A-6C6E01DFEE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074466"/>
            <a:ext cx="4972050" cy="5514975"/>
          </a:xfrm>
          <a:prstGeom prst="rect">
            <a:avLst/>
          </a:prstGeom>
        </p:spPr>
      </p:pic>
      <p:pic>
        <p:nvPicPr>
          <p:cNvPr id="16" name="Graphique 15">
            <a:extLst>
              <a:ext uri="{FF2B5EF4-FFF2-40B4-BE49-F238E27FC236}">
                <a16:creationId xmlns:a16="http://schemas.microsoft.com/office/drawing/2014/main" id="{780EA6B0-DD73-43FE-9976-1C3C1803F7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1281" y="3402441"/>
            <a:ext cx="2287861" cy="3232989"/>
          </a:xfrm>
          <a:prstGeom prst="rect">
            <a:avLst/>
          </a:prstGeom>
        </p:spPr>
      </p:pic>
      <p:pic>
        <p:nvPicPr>
          <p:cNvPr id="17" name="Graphique 16">
            <a:extLst>
              <a:ext uri="{FF2B5EF4-FFF2-40B4-BE49-F238E27FC236}">
                <a16:creationId xmlns:a16="http://schemas.microsoft.com/office/drawing/2014/main" id="{73349D84-26D3-41D2-98B5-49A158AAC17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67203" y="3398108"/>
            <a:ext cx="1467813" cy="422248"/>
          </a:xfrm>
          <a:prstGeom prst="rect">
            <a:avLst/>
          </a:prstGeom>
        </p:spPr>
      </p:pic>
      <p:pic>
        <p:nvPicPr>
          <p:cNvPr id="18" name="Graphique 17">
            <a:extLst>
              <a:ext uri="{FF2B5EF4-FFF2-40B4-BE49-F238E27FC236}">
                <a16:creationId xmlns:a16="http://schemas.microsoft.com/office/drawing/2014/main" id="{D1EB7884-7323-4287-8BAB-DEADEC40614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23854" y="1566636"/>
            <a:ext cx="2134506" cy="545755"/>
          </a:xfrm>
          <a:prstGeom prst="rect">
            <a:avLst/>
          </a:prstGeom>
        </p:spPr>
      </p:pic>
      <p:pic>
        <p:nvPicPr>
          <p:cNvPr id="20" name="Graphique 19">
            <a:extLst>
              <a:ext uri="{FF2B5EF4-FFF2-40B4-BE49-F238E27FC236}">
                <a16:creationId xmlns:a16="http://schemas.microsoft.com/office/drawing/2014/main" id="{A211C8FD-011A-43D5-850D-B4EC7559AA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04462" y="1578874"/>
            <a:ext cx="475202" cy="562738"/>
          </a:xfrm>
          <a:prstGeom prst="rect">
            <a:avLst/>
          </a:prstGeom>
        </p:spPr>
      </p:pic>
      <p:pic>
        <p:nvPicPr>
          <p:cNvPr id="22" name="Graphique 21">
            <a:extLst>
              <a:ext uri="{FF2B5EF4-FFF2-40B4-BE49-F238E27FC236}">
                <a16:creationId xmlns:a16="http://schemas.microsoft.com/office/drawing/2014/main" id="{7F7EF245-3286-497A-91D6-94B40EF73B8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497472" y="2188883"/>
            <a:ext cx="2578811" cy="1213557"/>
          </a:xfrm>
          <a:prstGeom prst="rect">
            <a:avLst/>
          </a:prstGeom>
        </p:spPr>
      </p:pic>
      <p:sp>
        <p:nvSpPr>
          <p:cNvPr id="11" name="Espace réservé du numéro de diapositive 5">
            <a:extLst>
              <a:ext uri="{FF2B5EF4-FFF2-40B4-BE49-F238E27FC236}">
                <a16:creationId xmlns:a16="http://schemas.microsoft.com/office/drawing/2014/main" id="{BBF03B94-B3A8-49D7-A6B2-683D3A9A90F2}"/>
              </a:ext>
            </a:extLst>
          </p:cNvPr>
          <p:cNvSpPr>
            <a:spLocks noGrp="1"/>
          </p:cNvSpPr>
          <p:nvPr>
            <p:ph type="sldNum" sz="quarter" idx="4"/>
          </p:nvPr>
        </p:nvSpPr>
        <p:spPr>
          <a:xfrm>
            <a:off x="11736465" y="6520849"/>
            <a:ext cx="455535" cy="370791"/>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589FFAA2-1246-C742-806B-A565EE21349C}" type="slidenum">
              <a:rPr lang="fr-FR" smtClean="0"/>
              <a:pPr/>
              <a:t>‹N°›</a:t>
            </a:fld>
            <a:endParaRPr lang="fr-FR" dirty="0"/>
          </a:p>
        </p:txBody>
      </p:sp>
    </p:spTree>
    <p:extLst>
      <p:ext uri="{BB962C8B-B14F-4D97-AF65-F5344CB8AC3E}">
        <p14:creationId xmlns:p14="http://schemas.microsoft.com/office/powerpoint/2010/main" val="201732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2251584"/>
            <a:ext cx="10972800" cy="3916303"/>
          </a:xfrm>
          <a:prstGeom prst="rect">
            <a:avLst/>
          </a:prstGeom>
        </p:spPr>
        <p:txBody>
          <a:bodyPr/>
          <a:lstStyle>
            <a:lvl1pPr>
              <a:defRPr sz="2000">
                <a:solidFill>
                  <a:srgbClr val="003B75"/>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800">
                <a:solidFill>
                  <a:srgbClr val="003B75"/>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003B75"/>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3B75"/>
                </a:solidFill>
                <a:latin typeface="Arial" panose="020B0604020202020204" pitchFamily="34" charset="0"/>
                <a:cs typeface="Arial" panose="020B0604020202020204" pitchFamily="34" charset="0"/>
              </a:defRPr>
            </a:lvl4pPr>
            <a:lvl5pPr>
              <a:defRPr sz="1400">
                <a:solidFill>
                  <a:srgbClr val="003B75"/>
                </a:solidFill>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a:extLst>
              <a:ext uri="{FF2B5EF4-FFF2-40B4-BE49-F238E27FC236}">
                <a16:creationId xmlns:a16="http://schemas.microsoft.com/office/drawing/2014/main" id="{9C887FDC-5687-4FC4-9C9C-4B0D90E0376E}"/>
              </a:ext>
            </a:extLst>
          </p:cNvPr>
          <p:cNvSpPr>
            <a:spLocks noGrp="1"/>
          </p:cNvSpPr>
          <p:nvPr>
            <p:ph type="sldNum" sz="quarter" idx="4"/>
          </p:nvPr>
        </p:nvSpPr>
        <p:spPr>
          <a:xfrm>
            <a:off x="11756328" y="6510497"/>
            <a:ext cx="598099"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589FFAA2-1246-C742-806B-A565EE21349C}" type="slidenum">
              <a:rPr lang="fr-FR" smtClean="0"/>
              <a:pPr/>
              <a:t>‹N°›</a:t>
            </a:fld>
            <a:endParaRPr lang="fr-FR" dirty="0"/>
          </a:p>
        </p:txBody>
      </p:sp>
      <p:sp>
        <p:nvSpPr>
          <p:cNvPr id="11" name="Rectangle 10">
            <a:extLst>
              <a:ext uri="{FF2B5EF4-FFF2-40B4-BE49-F238E27FC236}">
                <a16:creationId xmlns:a16="http://schemas.microsoft.com/office/drawing/2014/main" id="{046705EE-E148-4890-A6AA-02A5C1691739}"/>
              </a:ext>
            </a:extLst>
          </p:cNvPr>
          <p:cNvSpPr/>
          <p:nvPr userDrawn="1"/>
        </p:nvSpPr>
        <p:spPr>
          <a:xfrm>
            <a:off x="0" y="914402"/>
            <a:ext cx="12192000" cy="761388"/>
          </a:xfrm>
          <a:prstGeom prst="rect">
            <a:avLst/>
          </a:prstGeom>
          <a:solidFill>
            <a:srgbClr val="003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cxnSp>
        <p:nvCxnSpPr>
          <p:cNvPr id="6" name="Connecteur droit 5">
            <a:extLst>
              <a:ext uri="{FF2B5EF4-FFF2-40B4-BE49-F238E27FC236}">
                <a16:creationId xmlns:a16="http://schemas.microsoft.com/office/drawing/2014/main" id="{2444D745-E5F2-41B5-BAD3-F538E63EA723}"/>
              </a:ext>
            </a:extLst>
          </p:cNvPr>
          <p:cNvCxnSpPr>
            <a:cxnSpLocks/>
          </p:cNvCxnSpPr>
          <p:nvPr userDrawn="1"/>
        </p:nvCxnSpPr>
        <p:spPr>
          <a:xfrm flipH="1">
            <a:off x="219937" y="1247146"/>
            <a:ext cx="3426" cy="5378976"/>
          </a:xfrm>
          <a:prstGeom prst="line">
            <a:avLst/>
          </a:prstGeom>
          <a:ln w="3175">
            <a:solidFill>
              <a:srgbClr val="23378B"/>
            </a:solidFill>
          </a:ln>
          <a:effectLst/>
        </p:spPr>
        <p:style>
          <a:lnRef idx="2">
            <a:schemeClr val="accent1"/>
          </a:lnRef>
          <a:fillRef idx="0">
            <a:schemeClr val="accent1"/>
          </a:fillRef>
          <a:effectRef idx="1">
            <a:schemeClr val="accent1"/>
          </a:effectRef>
          <a:fontRef idx="minor">
            <a:schemeClr val="tx1"/>
          </a:fontRef>
        </p:style>
      </p:cxnSp>
      <p:sp>
        <p:nvSpPr>
          <p:cNvPr id="7" name="Titre 1">
            <a:extLst>
              <a:ext uri="{FF2B5EF4-FFF2-40B4-BE49-F238E27FC236}">
                <a16:creationId xmlns:a16="http://schemas.microsoft.com/office/drawing/2014/main" id="{5DCF6357-6A14-43E3-A593-6B5E1A21F23A}"/>
              </a:ext>
            </a:extLst>
          </p:cNvPr>
          <p:cNvSpPr>
            <a:spLocks noGrp="1"/>
          </p:cNvSpPr>
          <p:nvPr>
            <p:ph type="title"/>
          </p:nvPr>
        </p:nvSpPr>
        <p:spPr>
          <a:xfrm>
            <a:off x="609600" y="990507"/>
            <a:ext cx="10972800" cy="741122"/>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fr-FR" dirty="0"/>
              <a:t>Cliquez et modifiez le titre</a:t>
            </a:r>
          </a:p>
        </p:txBody>
      </p:sp>
    </p:spTree>
    <p:extLst>
      <p:ext uri="{BB962C8B-B14F-4D97-AF65-F5344CB8AC3E}">
        <p14:creationId xmlns:p14="http://schemas.microsoft.com/office/powerpoint/2010/main" val="12901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1F90FB-AA5A-40E3-A8B3-8341AD3110E9}"/>
              </a:ext>
            </a:extLst>
          </p:cNvPr>
          <p:cNvSpPr/>
          <p:nvPr userDrawn="1"/>
        </p:nvSpPr>
        <p:spPr>
          <a:xfrm>
            <a:off x="0" y="914402"/>
            <a:ext cx="12192000" cy="761388"/>
          </a:xfrm>
          <a:prstGeom prst="rect">
            <a:avLst/>
          </a:prstGeom>
          <a:solidFill>
            <a:srgbClr val="003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p:cNvSpPr>
            <a:spLocks noGrp="1"/>
          </p:cNvSpPr>
          <p:nvPr>
            <p:ph type="title"/>
          </p:nvPr>
        </p:nvSpPr>
        <p:spPr>
          <a:xfrm>
            <a:off x="609600" y="990507"/>
            <a:ext cx="10972800" cy="741122"/>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fr-FR" dirty="0"/>
              <a:t>Cliquez et modifiez le titre</a:t>
            </a:r>
          </a:p>
        </p:txBody>
      </p:sp>
      <p:sp>
        <p:nvSpPr>
          <p:cNvPr id="3" name="Espace réservé du contenu 2"/>
          <p:cNvSpPr>
            <a:spLocks noGrp="1"/>
          </p:cNvSpPr>
          <p:nvPr>
            <p:ph idx="1"/>
          </p:nvPr>
        </p:nvSpPr>
        <p:spPr>
          <a:xfrm>
            <a:off x="609601" y="2251584"/>
            <a:ext cx="5233359" cy="3916303"/>
          </a:xfrm>
          <a:prstGeom prst="rect">
            <a:avLst/>
          </a:prstGeom>
        </p:spPr>
        <p:txBody>
          <a:bodyPr/>
          <a:lstStyle>
            <a:lvl1pPr>
              <a:defRPr sz="2000">
                <a:solidFill>
                  <a:srgbClr val="003B75"/>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800">
                <a:solidFill>
                  <a:srgbClr val="003B75"/>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003B75"/>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3B75"/>
                </a:solidFill>
                <a:latin typeface="Arial" panose="020B0604020202020204" pitchFamily="34" charset="0"/>
                <a:cs typeface="Arial" panose="020B0604020202020204" pitchFamily="34" charset="0"/>
              </a:defRPr>
            </a:lvl4pPr>
            <a:lvl5pPr>
              <a:defRPr sz="1400">
                <a:solidFill>
                  <a:srgbClr val="003B75"/>
                </a:solidFill>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5">
            <a:extLst>
              <a:ext uri="{FF2B5EF4-FFF2-40B4-BE49-F238E27FC236}">
                <a16:creationId xmlns:a16="http://schemas.microsoft.com/office/drawing/2014/main" id="{065E9F40-5D63-4B3C-9D39-11D54C303AF7}"/>
              </a:ext>
            </a:extLst>
          </p:cNvPr>
          <p:cNvSpPr>
            <a:spLocks noGrp="1"/>
          </p:cNvSpPr>
          <p:nvPr>
            <p:ph type="sldNum" sz="quarter" idx="4"/>
          </p:nvPr>
        </p:nvSpPr>
        <p:spPr>
          <a:xfrm>
            <a:off x="11749348" y="6517477"/>
            <a:ext cx="598099"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589FFAA2-1246-C742-806B-A565EE21349C}" type="slidenum">
              <a:rPr lang="fr-FR" smtClean="0"/>
              <a:pPr/>
              <a:t>‹N°›</a:t>
            </a:fld>
            <a:endParaRPr lang="fr-FR" dirty="0"/>
          </a:p>
        </p:txBody>
      </p:sp>
      <p:sp>
        <p:nvSpPr>
          <p:cNvPr id="9" name="Espace réservé du contenu 2">
            <a:extLst>
              <a:ext uri="{FF2B5EF4-FFF2-40B4-BE49-F238E27FC236}">
                <a16:creationId xmlns:a16="http://schemas.microsoft.com/office/drawing/2014/main" id="{22123541-737D-4F05-88EC-FD5360999F90}"/>
              </a:ext>
            </a:extLst>
          </p:cNvPr>
          <p:cNvSpPr>
            <a:spLocks noGrp="1"/>
          </p:cNvSpPr>
          <p:nvPr>
            <p:ph idx="11"/>
          </p:nvPr>
        </p:nvSpPr>
        <p:spPr>
          <a:xfrm>
            <a:off x="6360543" y="2251584"/>
            <a:ext cx="5233359" cy="3916303"/>
          </a:xfrm>
          <a:prstGeom prst="rect">
            <a:avLst/>
          </a:prstGeom>
        </p:spPr>
        <p:txBody>
          <a:bodyPr/>
          <a:lstStyle>
            <a:lvl1pPr>
              <a:defRPr sz="2000">
                <a:solidFill>
                  <a:srgbClr val="003B75"/>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1800">
                <a:solidFill>
                  <a:srgbClr val="003B75"/>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003B75"/>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3B75"/>
                </a:solidFill>
                <a:latin typeface="Arial" panose="020B0604020202020204" pitchFamily="34" charset="0"/>
                <a:cs typeface="Arial" panose="020B0604020202020204" pitchFamily="34" charset="0"/>
              </a:defRPr>
            </a:lvl4pPr>
            <a:lvl5pPr>
              <a:defRPr sz="1400">
                <a:solidFill>
                  <a:srgbClr val="003B75"/>
                </a:solidFill>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1" name="Connecteur droit 10">
            <a:extLst>
              <a:ext uri="{FF2B5EF4-FFF2-40B4-BE49-F238E27FC236}">
                <a16:creationId xmlns:a16="http://schemas.microsoft.com/office/drawing/2014/main" id="{CE0392A9-05B6-4AEF-896E-098FE07511E1}"/>
              </a:ext>
            </a:extLst>
          </p:cNvPr>
          <p:cNvCxnSpPr/>
          <p:nvPr userDrawn="1"/>
        </p:nvCxnSpPr>
        <p:spPr>
          <a:xfrm>
            <a:off x="6096000" y="2251584"/>
            <a:ext cx="0" cy="3916303"/>
          </a:xfrm>
          <a:prstGeom prst="line">
            <a:avLst/>
          </a:prstGeom>
          <a:ln>
            <a:solidFill>
              <a:srgbClr val="FFD300"/>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5AFCA3B-F0E2-42F1-A250-F5524EDE1A27}"/>
              </a:ext>
            </a:extLst>
          </p:cNvPr>
          <p:cNvCxnSpPr>
            <a:cxnSpLocks/>
          </p:cNvCxnSpPr>
          <p:nvPr userDrawn="1"/>
        </p:nvCxnSpPr>
        <p:spPr>
          <a:xfrm flipH="1">
            <a:off x="219937" y="1254126"/>
            <a:ext cx="3426" cy="5378976"/>
          </a:xfrm>
          <a:prstGeom prst="line">
            <a:avLst/>
          </a:prstGeom>
          <a:ln w="3175">
            <a:solidFill>
              <a:srgbClr val="23378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3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C6FE6-C7CC-5B09-953B-889E288FB3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C9D989-808A-A4EE-6371-2734B4C6D3A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A2C0EA-8E81-3960-68DE-748AFC5475DD}"/>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7B36568F-7E47-736D-9A11-E8E3D1E542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19197D-FCF5-4C27-FDD9-0FC434DFDE72}"/>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189801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544E1-DF44-D91A-D856-B36E1BCE357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462C0D4-C634-8157-6EC5-093A2254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E262A3-3D01-EE70-F518-7C1C89E01938}"/>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6F666625-323F-759D-E4F8-E07BC299DE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ED4451-97D9-B6B2-819C-487EFC9473F1}"/>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119908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45C5-5DAE-3426-28BA-C6682DE274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B16CBD-D388-1293-D699-DDF5EB5F1FE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438CFB-3A82-8DAE-8249-2ED99D6E5A4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F4B97F3-F111-0BA5-58DE-EAB7FAED215D}"/>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B0EA4B2C-5C22-328F-2CB6-99D33BEB27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70EFDF-66A6-6499-F501-5BAA01CF05BB}"/>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128584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9B8A7-9924-31A6-8949-E978E87645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C5CFB36-6D0B-92E3-F9F0-DF63CC127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9D8F2E6-046F-0075-1FF1-FD278E47AD8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11B169F-B965-F124-9013-E11FB74D8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E1CE178-3A37-AEE3-9256-54F4A2E2FA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B2A8A2-BBCA-3F29-5E71-CBE6106B8728}"/>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8" name="Espace réservé du pied de page 7">
            <a:extLst>
              <a:ext uri="{FF2B5EF4-FFF2-40B4-BE49-F238E27FC236}">
                <a16:creationId xmlns:a16="http://schemas.microsoft.com/office/drawing/2014/main" id="{1CCC3234-8352-3EF9-B7FA-10B52ABED2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2F40EA-12AE-FB18-6182-426E0DE5A725}"/>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400408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C4093-14EE-35E4-040F-22DEF73387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C31E3D0-1BF0-7665-A255-0E20CD98B8B2}"/>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4" name="Espace réservé du pied de page 3">
            <a:extLst>
              <a:ext uri="{FF2B5EF4-FFF2-40B4-BE49-F238E27FC236}">
                <a16:creationId xmlns:a16="http://schemas.microsoft.com/office/drawing/2014/main" id="{99723778-F975-C683-3F86-76CE7BAEAF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9434043-F141-C4F1-264F-E4BF3873530E}"/>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12528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B7B64B-5094-012E-C437-B3308F0AD1F6}"/>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3" name="Espace réservé du pied de page 2">
            <a:extLst>
              <a:ext uri="{FF2B5EF4-FFF2-40B4-BE49-F238E27FC236}">
                <a16:creationId xmlns:a16="http://schemas.microsoft.com/office/drawing/2014/main" id="{71DFA6B2-0271-6653-BB7B-A5B09A38FF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706A3C-7A9B-8540-2526-626FC0CAC711}"/>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316003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FA933-7BC2-0639-5BB9-CA5A374ACC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649C72-7141-E812-9548-EF8403F7C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31F6878-AE62-E6F7-7000-C021A109D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B1EE37-DD85-D765-5F11-D9AE3879F753}"/>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82719B19-1A65-13D4-BDD0-2E3D8E8FBF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F9AB00-7BE6-7FA5-B2F0-1BF07D633898}"/>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314238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5A22-6500-AA42-EFD4-8FDD76F8C4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58B1A7-773C-DF97-3993-BAFD712ED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9BC759-263F-005B-B80C-E9B62C3C3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96F3F1-F0C5-E064-1280-F4B5061C295F}"/>
              </a:ext>
            </a:extLst>
          </p:cNvPr>
          <p:cNvSpPr>
            <a:spLocks noGrp="1"/>
          </p:cNvSpPr>
          <p:nvPr>
            <p:ph type="dt" sz="half" idx="10"/>
          </p:nvPr>
        </p:nvSpPr>
        <p:spPr/>
        <p:txBody>
          <a:bodyPr/>
          <a:lstStyle/>
          <a:p>
            <a:fld id="{BF45E52F-9B27-4058-84D5-22E8D2602CCA}"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49C234BB-C1B2-7EBB-0C04-799CFC1BA5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B5B701-BA6D-1C9F-1421-8FF9D9B5452F}"/>
              </a:ext>
            </a:extLst>
          </p:cNvPr>
          <p:cNvSpPr>
            <a:spLocks noGrp="1"/>
          </p:cNvSpPr>
          <p:nvPr>
            <p:ph type="sldNum" sz="quarter" idx="12"/>
          </p:nvPr>
        </p:nvSpPr>
        <p:spPr/>
        <p:txBody>
          <a:bodyPr/>
          <a:lstStyle/>
          <a:p>
            <a:fld id="{64E57D81-028D-4C4F-B351-A24FCDCADFDD}" type="slidenum">
              <a:rPr lang="fr-FR" smtClean="0"/>
              <a:t>‹N°›</a:t>
            </a:fld>
            <a:endParaRPr lang="fr-FR"/>
          </a:p>
        </p:txBody>
      </p:sp>
    </p:spTree>
    <p:extLst>
      <p:ext uri="{BB962C8B-B14F-4D97-AF65-F5344CB8AC3E}">
        <p14:creationId xmlns:p14="http://schemas.microsoft.com/office/powerpoint/2010/main" val="269611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5000"/>
                <a:lumOff val="95000"/>
              </a:schemeClr>
            </a:gs>
            <a:gs pos="74000">
              <a:schemeClr val="accent4">
                <a:lumMod val="40000"/>
                <a:lumOff val="60000"/>
              </a:schemeClr>
            </a:gs>
            <a:gs pos="83000">
              <a:schemeClr val="accent5">
                <a:lumMod val="45000"/>
                <a:lumOff val="55000"/>
              </a:schemeClr>
            </a:gs>
            <a:gs pos="100000">
              <a:schemeClr val="accent5">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B06B8DE-5F84-16BB-8B96-3CF0F0DE9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D7A2B3-FEEC-31CC-1286-3EAE73DB9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828637-FEF4-7553-5291-A543DEF48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E52F-9B27-4058-84D5-22E8D2602CCA}"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507E8E09-43B5-A540-BA42-32A2F8277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FB33B98-2F82-B6E1-C1EA-F7E74F52A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57D81-028D-4C4F-B351-A24FCDCADFDD}" type="slidenum">
              <a:rPr lang="fr-FR" smtClean="0"/>
              <a:t>‹N°›</a:t>
            </a:fld>
            <a:endParaRPr lang="fr-FR"/>
          </a:p>
        </p:txBody>
      </p:sp>
    </p:spTree>
    <p:extLst>
      <p:ext uri="{BB962C8B-B14F-4D97-AF65-F5344CB8AC3E}">
        <p14:creationId xmlns:p14="http://schemas.microsoft.com/office/powerpoint/2010/main" val="60531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20AEB5B-DFC7-42B4-9FAA-6B95E01D0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3F74FBD-E120-7B88-866D-22FCFE4AAABE}"/>
              </a:ext>
            </a:extLst>
          </p:cNvPr>
          <p:cNvSpPr>
            <a:spLocks noGrp="1"/>
          </p:cNvSpPr>
          <p:nvPr>
            <p:ph type="ctrTitle"/>
          </p:nvPr>
        </p:nvSpPr>
        <p:spPr>
          <a:xfrm>
            <a:off x="2867408" y="1852310"/>
            <a:ext cx="6457183" cy="2839177"/>
          </a:xfrm>
        </p:spPr>
        <p:txBody>
          <a:bodyPr anchor="t">
            <a:normAutofit/>
          </a:bodyPr>
          <a:lstStyle/>
          <a:p>
            <a:r>
              <a:rPr lang="en-US" sz="4800" dirty="0">
                <a:solidFill>
                  <a:srgbClr val="3A5774"/>
                </a:solidFill>
                <a:latin typeface="Arial" panose="020B0604020202020204" pitchFamily="34" charset="0"/>
                <a:cs typeface="Arial" panose="020B0604020202020204" pitchFamily="34" charset="0"/>
              </a:rPr>
              <a:t>How to make the dentist an actor in smoking cessation</a:t>
            </a:r>
            <a:endParaRPr lang="fr-FR" sz="7200" dirty="0">
              <a:solidFill>
                <a:srgbClr val="3A5774"/>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64B93721-934F-4F1E-A868-0B2BA110D3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960" y="561256"/>
            <a:ext cx="1128382" cy="847206"/>
            <a:chOff x="7393391" y="1075612"/>
            <a:chExt cx="1128382" cy="847206"/>
          </a:xfrm>
        </p:grpSpPr>
        <p:sp>
          <p:nvSpPr>
            <p:cNvPr id="24" name="Freeform 5">
              <a:extLst>
                <a:ext uri="{FF2B5EF4-FFF2-40B4-BE49-F238E27FC236}">
                  <a16:creationId xmlns:a16="http://schemas.microsoft.com/office/drawing/2014/main" id="{99494AF8-52DE-4016-B1B9-5D16974BA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C27115E3-8DBD-460F-8EAD-44E126174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4098" name="Picture 2" descr="Pour ses 50 ans, l'ADF s'offre un nouveau logo et une signature">
            <a:extLst>
              <a:ext uri="{FF2B5EF4-FFF2-40B4-BE49-F238E27FC236}">
                <a16:creationId xmlns:a16="http://schemas.microsoft.com/office/drawing/2014/main" id="{D556CF8F-67FC-1F28-1196-D715ACE2A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34086"/>
            <a:ext cx="2465880" cy="15239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ochures de présentation - UFSBD">
            <a:extLst>
              <a:ext uri="{FF2B5EF4-FFF2-40B4-BE49-F238E27FC236}">
                <a16:creationId xmlns:a16="http://schemas.microsoft.com/office/drawing/2014/main" id="{0771B613-15FF-A457-627F-FAF012927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505" y="5334086"/>
            <a:ext cx="4579496" cy="152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2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5CEEC-4D0A-4609-A8D3-7D27927AC160}"/>
              </a:ext>
            </a:extLst>
          </p:cNvPr>
          <p:cNvSpPr>
            <a:spLocks noGrp="1"/>
          </p:cNvSpPr>
          <p:nvPr>
            <p:ph type="title"/>
          </p:nvPr>
        </p:nvSpPr>
        <p:spPr/>
        <p:txBody>
          <a:bodyPr>
            <a:normAutofit fontScale="90000"/>
          </a:bodyPr>
          <a:lstStyle/>
          <a:p>
            <a:r>
              <a:rPr lang="en-US" dirty="0"/>
              <a:t>Prevent and educate: minimal action
</a:t>
            </a:r>
            <a:endParaRPr lang="fr-FR" dirty="0"/>
          </a:p>
        </p:txBody>
      </p:sp>
      <p:sp>
        <p:nvSpPr>
          <p:cNvPr id="4" name="Espace réservé du numéro de diapositive 3">
            <a:extLst>
              <a:ext uri="{FF2B5EF4-FFF2-40B4-BE49-F238E27FC236}">
                <a16:creationId xmlns:a16="http://schemas.microsoft.com/office/drawing/2014/main" id="{1C5686B5-F518-4891-941A-388262CE1383}"/>
              </a:ext>
            </a:extLst>
          </p:cNvPr>
          <p:cNvSpPr>
            <a:spLocks noGrp="1"/>
          </p:cNvSpPr>
          <p:nvPr>
            <p:ph type="sldNum" sz="quarter" idx="4"/>
          </p:nvPr>
        </p:nvSpPr>
        <p:spPr/>
        <p:txBody>
          <a:bodyPr/>
          <a:lstStyle/>
          <a:p>
            <a:fld id="{589FFAA2-1246-C742-806B-A565EE21349C}" type="slidenum">
              <a:rPr lang="fr-FR" smtClean="0"/>
              <a:pPr/>
              <a:t>10</a:t>
            </a:fld>
            <a:endParaRPr lang="fr-FR" dirty="0"/>
          </a:p>
        </p:txBody>
      </p:sp>
      <p:sp>
        <p:nvSpPr>
          <p:cNvPr id="5" name="ZoneTexte 4">
            <a:extLst>
              <a:ext uri="{FF2B5EF4-FFF2-40B4-BE49-F238E27FC236}">
                <a16:creationId xmlns:a16="http://schemas.microsoft.com/office/drawing/2014/main" id="{7EDCA8F7-8703-E087-6DBF-29B5DEC9C167}"/>
              </a:ext>
            </a:extLst>
          </p:cNvPr>
          <p:cNvSpPr txBox="1"/>
          <p:nvPr/>
        </p:nvSpPr>
        <p:spPr>
          <a:xfrm>
            <a:off x="379828" y="1846202"/>
            <a:ext cx="5824023" cy="470898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STAGE 2 = INTENT</a:t>
            </a:r>
          </a:p>
          <a:p>
            <a:r>
              <a:rPr lang="en-US" sz="1400" i="1" dirty="0">
                <a:solidFill>
                  <a:schemeClr val="tx2"/>
                </a:solidFill>
                <a:latin typeface="Arial" panose="020B0604020202020204" pitchFamily="34" charset="0"/>
                <a:cs typeface="Arial" panose="020B0604020202020204" pitchFamily="34" charset="0"/>
              </a:rPr>
              <a:t>"I'D LIKE TO QUIT SMOKING BUT IT'S NOT THAT SIMPLE.“</a:t>
            </a:r>
          </a:p>
          <a:p>
            <a:r>
              <a:rPr lang="en-US" dirty="0">
                <a:solidFill>
                  <a:schemeClr val="tx2"/>
                </a:solidFill>
                <a:latin typeface="Arial" panose="020B0604020202020204" pitchFamily="34" charset="0"/>
                <a:cs typeface="Arial" panose="020B0604020202020204" pitchFamily="34" charset="0"/>
              </a:rPr>
              <a:t>
Patient is considering to quit smoking, but his current motivation has not yet led him to start the weaning process.
The role of the dentist is to </a:t>
            </a:r>
            <a:r>
              <a:rPr lang="en-US" b="1" dirty="0">
                <a:solidFill>
                  <a:schemeClr val="tx2"/>
                </a:solidFill>
                <a:latin typeface="Arial" panose="020B0604020202020204" pitchFamily="34" charset="0"/>
                <a:cs typeface="Arial" panose="020B0604020202020204" pitchFamily="34" charset="0"/>
              </a:rPr>
              <a:t>explore the patient's ambivalence</a:t>
            </a:r>
            <a:r>
              <a:rPr lang="en-US" dirty="0">
                <a:solidFill>
                  <a:schemeClr val="tx2"/>
                </a:solidFill>
                <a:latin typeface="Arial" panose="020B0604020202020204" pitchFamily="34" charset="0"/>
                <a:cs typeface="Arial" panose="020B0604020202020204" pitchFamily="34" charset="0"/>
              </a:rPr>
              <a:t> ("I know I should quit smoking, I would like to, but I can’t”)</a:t>
            </a:r>
          </a:p>
          <a:p>
            <a:r>
              <a:rPr lang="en-US" dirty="0">
                <a:solidFill>
                  <a:schemeClr val="tx2"/>
                </a:solidFill>
                <a:latin typeface="Arial" panose="020B0604020202020204" pitchFamily="34" charset="0"/>
                <a:cs typeface="Arial" panose="020B0604020202020204" pitchFamily="34" charset="0"/>
              </a:rPr>
              <a:t>
Degree of motivation on a scale of 0 to 10 (0 no motivation, 10 very strong motivation)</a:t>
            </a:r>
            <a:r>
              <a:rPr lang="en-US" sz="1600"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
</a:t>
            </a:r>
            <a:endParaRPr lang="fr-FR" sz="1400" dirty="0">
              <a:solidFill>
                <a:schemeClr val="tx2"/>
              </a:solidFill>
              <a:latin typeface="Arial" panose="020B0604020202020204" pitchFamily="34" charset="0"/>
              <a:cs typeface="Arial" panose="020B0604020202020204" pitchFamily="34" charset="0"/>
            </a:endParaRPr>
          </a:p>
          <a:p>
            <a:endParaRPr lang="fr-FR" dirty="0"/>
          </a:p>
          <a:p>
            <a:endParaRPr lang="fr-FR" dirty="0"/>
          </a:p>
        </p:txBody>
      </p:sp>
      <p:pic>
        <p:nvPicPr>
          <p:cNvPr id="6" name="Image 5">
            <a:extLst>
              <a:ext uri="{FF2B5EF4-FFF2-40B4-BE49-F238E27FC236}">
                <a16:creationId xmlns:a16="http://schemas.microsoft.com/office/drawing/2014/main" id="{7F828E28-889E-00EF-AA03-11E5A13CF491}"/>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
        <p:nvSpPr>
          <p:cNvPr id="11" name="ZoneTexte 10">
            <a:extLst>
              <a:ext uri="{FF2B5EF4-FFF2-40B4-BE49-F238E27FC236}">
                <a16:creationId xmlns:a16="http://schemas.microsoft.com/office/drawing/2014/main" id="{70A2C9B7-76C2-B32F-AA89-0F9D673A24C8}"/>
              </a:ext>
            </a:extLst>
          </p:cNvPr>
          <p:cNvSpPr txBox="1"/>
          <p:nvPr/>
        </p:nvSpPr>
        <p:spPr>
          <a:xfrm>
            <a:off x="6696222" y="2314134"/>
            <a:ext cx="4804116"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W</a:t>
            </a:r>
            <a:r>
              <a:rPr lang="en-US" sz="1800" dirty="0">
                <a:solidFill>
                  <a:schemeClr val="tx2"/>
                </a:solidFill>
                <a:latin typeface="Arial" panose="020B0604020202020204" pitchFamily="34" charset="0"/>
                <a:cs typeface="Arial" panose="020B0604020202020204" pitchFamily="34" charset="0"/>
              </a:rPr>
              <a:t>eak motivation: do not insist, discuss with the patient the benefits at the stop. Revisit the problem at a future consultation and strengthen motivation at every opportunity</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a:t>
            </a:r>
            <a:r>
              <a:rPr lang="en-US" sz="1800" dirty="0">
                <a:solidFill>
                  <a:schemeClr val="tx2"/>
                </a:solidFill>
                <a:latin typeface="Arial" panose="020B0604020202020204" pitchFamily="34" charset="0"/>
                <a:cs typeface="Arial" panose="020B0604020202020204" pitchFamily="34" charset="0"/>
              </a:rPr>
              <a:t>verage motivation: removing obstacles and reassuring the patient in order to strengthen his motivation;</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trong motivation: </a:t>
            </a:r>
            <a:r>
              <a:rPr lang="en-US" sz="1800" b="1" u="sng" dirty="0">
                <a:solidFill>
                  <a:schemeClr val="tx2"/>
                </a:solidFill>
                <a:latin typeface="Arial" panose="020B0604020202020204" pitchFamily="34" charset="0"/>
                <a:cs typeface="Arial" panose="020B0604020202020204" pitchFamily="34" charset="0"/>
              </a:rPr>
              <a:t>stage 3</a:t>
            </a:r>
            <a:r>
              <a:rPr lang="en-US" sz="1800" dirty="0">
                <a:solidFill>
                  <a:schemeClr val="tx2"/>
                </a:solidFill>
                <a:latin typeface="Arial" panose="020B0604020202020204" pitchFamily="34" charset="0"/>
                <a:cs typeface="Arial" panose="020B0604020202020204" pitchFamily="34" charset="0"/>
              </a:rPr>
              <a:t>. Encourage people to start weaning</a:t>
            </a:r>
          </a:p>
          <a:p>
            <a:endParaRPr lang="fr-FR" dirty="0"/>
          </a:p>
        </p:txBody>
      </p:sp>
    </p:spTree>
    <p:extLst>
      <p:ext uri="{BB962C8B-B14F-4D97-AF65-F5344CB8AC3E}">
        <p14:creationId xmlns:p14="http://schemas.microsoft.com/office/powerpoint/2010/main" val="4276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609599" y="1983671"/>
            <a:ext cx="6029992" cy="4475371"/>
          </a:xfrm>
        </p:spPr>
        <p:txBody>
          <a:bodyPr>
            <a:normAutofit/>
          </a:bodyPr>
          <a:lstStyle/>
          <a:p>
            <a:r>
              <a:rPr lang="en-US" sz="1800" dirty="0"/>
              <a:t>STAGE 3 = PREPARATION
Patient is ready to start smoking cessation.
The practitioner must then assess the difficulty of withdrawal to determine if he feels competent to manage smoking cessation or if he prefers to refer the patient.</a:t>
            </a:r>
            <a:endParaRPr lang="fr-FR" sz="1800"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11</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a:xfrm>
            <a:off x="698904" y="908967"/>
            <a:ext cx="10883496" cy="803349"/>
          </a:xfrm>
        </p:spPr>
        <p:txBody>
          <a:bodyPr/>
          <a:lstStyle/>
          <a:p>
            <a:r>
              <a:rPr lang="en-US" sz="2400" dirty="0"/>
              <a:t>Detect, inform, assess addiction (physical, psychological, behavioral)
</a:t>
            </a:r>
            <a:endParaRPr lang="fr-FR" sz="2400" dirty="0"/>
          </a:p>
        </p:txBody>
      </p:sp>
      <p:pic>
        <p:nvPicPr>
          <p:cNvPr id="7" name="Image 6">
            <a:extLst>
              <a:ext uri="{FF2B5EF4-FFF2-40B4-BE49-F238E27FC236}">
                <a16:creationId xmlns:a16="http://schemas.microsoft.com/office/drawing/2014/main" id="{D41AFE6C-C757-2874-BCF7-D170F2D7C049}"/>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
        <p:nvSpPr>
          <p:cNvPr id="5" name="AutoShape 2" descr="Helping Doctors Help Patients Stop Smoking. - Post Bulletin | Rochester  Minnesota news, weather, sports">
            <a:extLst>
              <a:ext uri="{FF2B5EF4-FFF2-40B4-BE49-F238E27FC236}">
                <a16:creationId xmlns:a16="http://schemas.microsoft.com/office/drawing/2014/main" id="{677AA7B7-50D8-1B6D-92F0-5A022A67AB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4" descr="Helping Doctors Help Patients Stop Smoking. - Post Bulletin | Rochester  Minnesota news, weather, sports">
            <a:extLst>
              <a:ext uri="{FF2B5EF4-FFF2-40B4-BE49-F238E27FC236}">
                <a16:creationId xmlns:a16="http://schemas.microsoft.com/office/drawing/2014/main" id="{2C99FF7F-455C-3718-B5B6-FDD4E8404BD4}"/>
              </a:ext>
            </a:extLst>
          </p:cNvPr>
          <p:cNvSpPr>
            <a:spLocks noChangeAspect="1" noChangeArrowheads="1"/>
          </p:cNvSpPr>
          <p:nvPr/>
        </p:nvSpPr>
        <p:spPr bwMode="auto">
          <a:xfrm>
            <a:off x="6095999" y="3428999"/>
            <a:ext cx="2274277" cy="2274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8" name="Picture 6" descr="Helping Doctors Help Patients Stop Smoking. - Post Bulletin | Rochester  Minnesota news, weather, sports">
            <a:extLst>
              <a:ext uri="{FF2B5EF4-FFF2-40B4-BE49-F238E27FC236}">
                <a16:creationId xmlns:a16="http://schemas.microsoft.com/office/drawing/2014/main" id="{AE317769-FA9F-10CC-4C94-3DC3A1B1C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414" y="2229410"/>
            <a:ext cx="5074986" cy="28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609599" y="1983671"/>
            <a:ext cx="6029992" cy="4475371"/>
          </a:xfrm>
        </p:spPr>
        <p:txBody>
          <a:bodyPr>
            <a:normAutofit/>
          </a:bodyPr>
          <a:lstStyle/>
          <a:p>
            <a:r>
              <a:rPr lang="en-US" sz="1800" dirty="0"/>
              <a:t>Difficulty of weaning depends on: </a:t>
            </a:r>
          </a:p>
          <a:p>
            <a:pPr lvl="1"/>
            <a:r>
              <a:rPr lang="en-US" dirty="0"/>
              <a:t>	Support, patient's entourage, the existence of </a:t>
            </a:r>
            <a:r>
              <a:rPr lang="en-US" dirty="0" err="1"/>
              <a:t>codependencies</a:t>
            </a:r>
            <a:r>
              <a:rPr lang="en-US" dirty="0"/>
              <a:t> (alcohol, drugs) or anxious or depressive comorbidities that accentuate the intensity of withdrawal symptoms; 
	Patient's level of dependence, which is easy to assess using the </a:t>
            </a:r>
            <a:r>
              <a:rPr lang="en-US" dirty="0" err="1"/>
              <a:t>Fagerström</a:t>
            </a:r>
            <a:r>
              <a:rPr lang="en-US" dirty="0"/>
              <a:t> test. It consists of six questions but can be simplified in daily practice to two main questions
	The practitioner will have to determine the appropriate action plan to accompany the patient in his weaning, in particular by agreeing on a stop date</a:t>
            </a:r>
            <a:endParaRPr lang="fr-FR"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12</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a:xfrm>
            <a:off x="698904" y="908967"/>
            <a:ext cx="10883496" cy="803349"/>
          </a:xfrm>
        </p:spPr>
        <p:txBody>
          <a:bodyPr/>
          <a:lstStyle/>
          <a:p>
            <a:r>
              <a:rPr lang="en-US" sz="2400" dirty="0"/>
              <a:t>Detect, inform, assess addiction (physical, psychological, behavioral)
</a:t>
            </a:r>
            <a:endParaRPr lang="fr-FR" sz="2400" dirty="0"/>
          </a:p>
        </p:txBody>
      </p:sp>
      <p:pic>
        <p:nvPicPr>
          <p:cNvPr id="6" name="Image 5">
            <a:extLst>
              <a:ext uri="{FF2B5EF4-FFF2-40B4-BE49-F238E27FC236}">
                <a16:creationId xmlns:a16="http://schemas.microsoft.com/office/drawing/2014/main" id="{03ACC237-2F01-56CD-1A04-E4C9652E2F15}"/>
              </a:ext>
            </a:extLst>
          </p:cNvPr>
          <p:cNvPicPr>
            <a:picLocks noChangeAspect="1"/>
          </p:cNvPicPr>
          <p:nvPr/>
        </p:nvPicPr>
        <p:blipFill>
          <a:blip r:embed="rId3"/>
          <a:stretch>
            <a:fillRect/>
          </a:stretch>
        </p:blipFill>
        <p:spPr>
          <a:xfrm>
            <a:off x="6639591" y="2317403"/>
            <a:ext cx="5230135" cy="2645223"/>
          </a:xfrm>
          <a:prstGeom prst="rect">
            <a:avLst/>
          </a:prstGeom>
        </p:spPr>
      </p:pic>
      <p:pic>
        <p:nvPicPr>
          <p:cNvPr id="7" name="Image 6">
            <a:extLst>
              <a:ext uri="{FF2B5EF4-FFF2-40B4-BE49-F238E27FC236}">
                <a16:creationId xmlns:a16="http://schemas.microsoft.com/office/drawing/2014/main" id="{D41AFE6C-C757-2874-BCF7-D170F2D7C049}"/>
              </a:ext>
            </a:extLst>
          </p:cNvPr>
          <p:cNvPicPr/>
          <p:nvPr/>
        </p:nvPicPr>
        <p:blipFill>
          <a:blip r:embed="rId4"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36800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417401" y="1896308"/>
            <a:ext cx="8803971" cy="3916303"/>
          </a:xfrm>
        </p:spPr>
        <p:txBody>
          <a:bodyPr>
            <a:normAutofit/>
          </a:bodyPr>
          <a:lstStyle/>
          <a:p>
            <a:pPr marL="0" indent="0">
              <a:buNone/>
            </a:pPr>
            <a:r>
              <a:rPr lang="en-US" sz="1800" dirty="0"/>
              <a:t>NICOTINE SUBSTITUTES (NST)
Since 2016, dentists have been able to prescribe nicotine substitutes from the age of 15. Effective way to lead to abstinence, increasing withdrawal success by 50-70% in the long term.
The effectiveness can be increased with techniques such as cognitive </a:t>
            </a:r>
            <a:r>
              <a:rPr lang="en-US" sz="1800" dirty="0" err="1"/>
              <a:t>behavioural</a:t>
            </a:r>
            <a:r>
              <a:rPr lang="en-US" sz="1800" dirty="0"/>
              <a:t> therapy and motivational interviewing.
Nicotine substitutes are available in the form of: </a:t>
            </a:r>
          </a:p>
          <a:p>
            <a:r>
              <a:rPr lang="en-US" sz="1800" dirty="0"/>
              <a:t>extended release: patch / patch allowing a slow and constant nicotine intake; </a:t>
            </a:r>
          </a:p>
          <a:p>
            <a:r>
              <a:rPr lang="en-US" sz="1800" dirty="0"/>
              <a:t>Rapid release: chewing gum, sucking tablets/lozenges, inhaler and mouth spray
Dosage: empirical rule : manufactured cigarette = 1 mg of nicotine absorbed. At start, prescribe an amount equivalent to 100% of the dose of nicotine normally smoked by the patient</a:t>
            </a:r>
            <a:endParaRPr lang="fr-FR" sz="1800"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13</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p:txBody>
          <a:bodyPr>
            <a:normAutofit fontScale="90000"/>
          </a:bodyPr>
          <a:lstStyle/>
          <a:p>
            <a:r>
              <a:rPr lang="en-US" sz="2800" dirty="0"/>
              <a:t>STAGE 4 = ACCOMPANY THE PATIENT IN WEANING
</a:t>
            </a:r>
            <a:endParaRPr lang="fr-FR" sz="2800" dirty="0"/>
          </a:p>
        </p:txBody>
      </p:sp>
      <p:pic>
        <p:nvPicPr>
          <p:cNvPr id="5" name="Image 4">
            <a:extLst>
              <a:ext uri="{FF2B5EF4-FFF2-40B4-BE49-F238E27FC236}">
                <a16:creationId xmlns:a16="http://schemas.microsoft.com/office/drawing/2014/main" id="{7A05B416-4570-E814-A03F-3609CA7DFBFB}"/>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14338" name="Picture 2" descr="La meilleure méthode pour arrêter de fumer - le patch de nicotine ? [1/3] |  Le Guide Santé">
            <a:extLst>
              <a:ext uri="{FF2B5EF4-FFF2-40B4-BE49-F238E27FC236}">
                <a16:creationId xmlns:a16="http://schemas.microsoft.com/office/drawing/2014/main" id="{F261D64F-8F4B-F623-74AA-69C4A056A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20" y="2949516"/>
            <a:ext cx="2914146" cy="18158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504092" y="1829553"/>
            <a:ext cx="9139311" cy="3916303"/>
          </a:xfrm>
        </p:spPr>
        <p:txBody>
          <a:bodyPr/>
          <a:lstStyle/>
          <a:p>
            <a:pPr marL="0" indent="0">
              <a:buNone/>
            </a:pPr>
            <a:r>
              <a:rPr lang="en-US" b="1" u="sng" dirty="0"/>
              <a:t>Electronic cigarette</a:t>
            </a:r>
            <a:r>
              <a:rPr lang="en-US" dirty="0"/>
              <a:t>: If a smoker refuses the recommended nicotine replacement means, the use of the electronic cigarette should not be discouraged but should be part of a quitting strategy with accompaniment. It should be noted that in vitro and in vivo studies showed adverse effects on periodontal tissues</a:t>
            </a:r>
          </a:p>
          <a:p>
            <a:endParaRPr lang="en-US" b="1" u="sng" dirty="0"/>
          </a:p>
          <a:p>
            <a:pPr marL="0" indent="0">
              <a:buNone/>
            </a:pPr>
            <a:r>
              <a:rPr lang="en-US" b="1" u="sng" dirty="0"/>
              <a:t>
Acupuncture</a:t>
            </a:r>
            <a:r>
              <a:rPr lang="en-US" dirty="0"/>
              <a:t>: Studies on the subject appear to show short-term interest in smoking cessation but there is no unbiased evidence showing efficacy in smoking abstinence at six months.</a:t>
            </a:r>
            <a:endParaRPr lang="fr-FR"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14</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p:txBody>
          <a:bodyPr/>
          <a:lstStyle/>
          <a:p>
            <a:r>
              <a:rPr lang="fr-FR" sz="2000" dirty="0"/>
              <a:t>ALTERNATIVE METHODS: ELECTRONIC CIGARETTE, BEHAVIORAL TECHNIQUES
</a:t>
            </a:r>
          </a:p>
        </p:txBody>
      </p:sp>
      <p:pic>
        <p:nvPicPr>
          <p:cNvPr id="6" name="Image 5">
            <a:extLst>
              <a:ext uri="{FF2B5EF4-FFF2-40B4-BE49-F238E27FC236}">
                <a16:creationId xmlns:a16="http://schemas.microsoft.com/office/drawing/2014/main" id="{6A870CF3-8DFE-93B9-9B6B-4D17510F29CA}"/>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15362" name="Picture 2">
            <a:extLst>
              <a:ext uri="{FF2B5EF4-FFF2-40B4-BE49-F238E27FC236}">
                <a16:creationId xmlns:a16="http://schemas.microsoft.com/office/drawing/2014/main" id="{8696F62E-63DC-C4BF-8773-561728FE7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002" y="1676400"/>
            <a:ext cx="2619375" cy="1752600"/>
          </a:xfrm>
          <a:prstGeom prst="rect">
            <a:avLst/>
          </a:prstGeom>
          <a:noFill/>
          <a:effectLst>
            <a:glow>
              <a:schemeClr val="accent1">
                <a:alpha val="40000"/>
              </a:schemeClr>
            </a:glow>
            <a:reflection stA="45000" endPos="0" dist="50800" dir="5400000" sy="-100000" algn="bl" rotWithShape="0"/>
            <a:softEdge rad="88900"/>
          </a:effectLst>
          <a:extLst>
            <a:ext uri="{909E8E84-426E-40DD-AFC4-6F175D3DCCD1}">
              <a14:hiddenFill xmlns:a14="http://schemas.microsoft.com/office/drawing/2010/main">
                <a:solidFill>
                  <a:srgbClr val="FFFFFF"/>
                </a:solidFill>
              </a14:hiddenFill>
            </a:ext>
          </a:extLst>
        </p:spPr>
      </p:pic>
      <p:pic>
        <p:nvPicPr>
          <p:cNvPr id="15364" name="Picture 4" descr="Acupuncture et arrêt du tabac | Acupuncture Paris">
            <a:extLst>
              <a:ext uri="{FF2B5EF4-FFF2-40B4-BE49-F238E27FC236}">
                <a16:creationId xmlns:a16="http://schemas.microsoft.com/office/drawing/2014/main" id="{50E69F61-10E6-1608-067C-3A4DF9F29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588" y="4023361"/>
            <a:ext cx="2227789" cy="1479252"/>
          </a:xfrm>
          <a:prstGeom prst="rect">
            <a:avLst/>
          </a:prstGeom>
          <a:noFill/>
          <a:effectLst>
            <a:reflection stA="45000" endPos="0" dist="50800" dir="5400000" sy="-100000" algn="bl" rotWithShape="0"/>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504092" y="1829553"/>
            <a:ext cx="9139311" cy="3916303"/>
          </a:xfrm>
        </p:spPr>
        <p:txBody>
          <a:bodyPr/>
          <a:lstStyle/>
          <a:p>
            <a:pPr marL="0" indent="0">
              <a:buNone/>
            </a:pPr>
            <a:r>
              <a:rPr lang="en-US" b="1" u="sng" dirty="0"/>
              <a:t>Hypnosis</a:t>
            </a:r>
            <a:r>
              <a:rPr lang="en-US" dirty="0"/>
              <a:t>: very great heterogeneity in studies to conclude on the contribution of hypnosis during withdrawal. There may be beneficial interest in the absence of other treatments with recognized efficacy (NST). Due to the lack of harmfulness of acupuncture and hypnosis, the patient is free to experiment with them if he expresses the wish.</a:t>
            </a:r>
            <a:endParaRPr lang="fr-FR"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15</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p:txBody>
          <a:bodyPr/>
          <a:lstStyle/>
          <a:p>
            <a:r>
              <a:rPr lang="fr-FR" sz="2000" dirty="0"/>
              <a:t>ALTERNATIVE METHODS: ELECTRONIC CIGARETTE, BEHAVIORAL TECHNIQUES
</a:t>
            </a:r>
          </a:p>
        </p:txBody>
      </p:sp>
      <p:pic>
        <p:nvPicPr>
          <p:cNvPr id="6" name="Image 5">
            <a:extLst>
              <a:ext uri="{FF2B5EF4-FFF2-40B4-BE49-F238E27FC236}">
                <a16:creationId xmlns:a16="http://schemas.microsoft.com/office/drawing/2014/main" id="{6A870CF3-8DFE-93B9-9B6B-4D17510F29CA}"/>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4034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3C29B2-8C60-4C41-7336-EDD7FA701AC2}"/>
              </a:ext>
            </a:extLst>
          </p:cNvPr>
          <p:cNvSpPr>
            <a:spLocks noGrp="1"/>
          </p:cNvSpPr>
          <p:nvPr>
            <p:ph type="sldNum" sz="quarter" idx="4"/>
          </p:nvPr>
        </p:nvSpPr>
        <p:spPr/>
        <p:txBody>
          <a:bodyPr/>
          <a:lstStyle/>
          <a:p>
            <a:fld id="{589FFAA2-1246-C742-806B-A565EE21349C}" type="slidenum">
              <a:rPr lang="fr-FR" smtClean="0"/>
              <a:pPr/>
              <a:t>16</a:t>
            </a:fld>
            <a:endParaRPr lang="fr-FR" dirty="0"/>
          </a:p>
        </p:txBody>
      </p:sp>
      <p:sp>
        <p:nvSpPr>
          <p:cNvPr id="4" name="Title 3">
            <a:extLst>
              <a:ext uri="{FF2B5EF4-FFF2-40B4-BE49-F238E27FC236}">
                <a16:creationId xmlns:a16="http://schemas.microsoft.com/office/drawing/2014/main" id="{9F3211C9-B03D-26DC-635D-9AD45A81782E}"/>
              </a:ext>
            </a:extLst>
          </p:cNvPr>
          <p:cNvSpPr>
            <a:spLocks noGrp="1"/>
          </p:cNvSpPr>
          <p:nvPr>
            <p:ph type="title"/>
          </p:nvPr>
        </p:nvSpPr>
        <p:spPr/>
        <p:txBody>
          <a:bodyPr lIns="91440" tIns="45720" rIns="91440" bIns="45720" anchor="t"/>
          <a:lstStyle/>
          <a:p>
            <a:r>
              <a:rPr lang="en-US" dirty="0">
                <a:effectLst/>
                <a:latin typeface="Segoe UI Web (West European)"/>
              </a:rPr>
              <a:t>Framework to set the dental surgeon as a full actor</a:t>
            </a:r>
          </a:p>
        </p:txBody>
      </p:sp>
      <p:pic>
        <p:nvPicPr>
          <p:cNvPr id="5" name="Image 4">
            <a:extLst>
              <a:ext uri="{FF2B5EF4-FFF2-40B4-BE49-F238E27FC236}">
                <a16:creationId xmlns:a16="http://schemas.microsoft.com/office/drawing/2014/main" id="{C17AA017-7370-60B6-758D-419971A21A99}"/>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graphicFrame>
        <p:nvGraphicFramePr>
          <p:cNvPr id="6" name="Diagramme 5">
            <a:extLst>
              <a:ext uri="{FF2B5EF4-FFF2-40B4-BE49-F238E27FC236}">
                <a16:creationId xmlns:a16="http://schemas.microsoft.com/office/drawing/2014/main" id="{4E126E66-7F55-9490-FE88-D88AD9537622}"/>
              </a:ext>
            </a:extLst>
          </p:cNvPr>
          <p:cNvGraphicFramePr/>
          <p:nvPr>
            <p:extLst>
              <p:ext uri="{D42A27DB-BD31-4B8C-83A1-F6EECF244321}">
                <p14:modId xmlns:p14="http://schemas.microsoft.com/office/powerpoint/2010/main" val="3821031305"/>
              </p:ext>
            </p:extLst>
          </p:nvPr>
        </p:nvGraphicFramePr>
        <p:xfrm>
          <a:off x="304800" y="1254727"/>
          <a:ext cx="11582400" cy="4801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a:extLst>
              <a:ext uri="{FF2B5EF4-FFF2-40B4-BE49-F238E27FC236}">
                <a16:creationId xmlns:a16="http://schemas.microsoft.com/office/drawing/2014/main" id="{C0BEA118-2D7E-665D-98BB-C61B321CC3AC}"/>
              </a:ext>
            </a:extLst>
          </p:cNvPr>
          <p:cNvSpPr txBox="1"/>
          <p:nvPr/>
        </p:nvSpPr>
        <p:spPr>
          <a:xfrm>
            <a:off x="1484671" y="2035277"/>
            <a:ext cx="8042787" cy="369332"/>
          </a:xfrm>
          <a:prstGeom prst="rect">
            <a:avLst/>
          </a:prstGeom>
          <a:noFill/>
        </p:spPr>
        <p:txBody>
          <a:bodyPr wrap="square" rtlCol="0">
            <a:spAutoFit/>
          </a:bodyPr>
          <a:lstStyle/>
          <a:p>
            <a:r>
              <a:rPr lang="en-US" dirty="0">
                <a:effectLst/>
                <a:latin typeface="Segoe UI Web (West European)"/>
              </a:rPr>
              <a:t>It takes 10 to 12 years to reform the health system</a:t>
            </a:r>
          </a:p>
        </p:txBody>
      </p:sp>
    </p:spTree>
    <p:extLst>
      <p:ext uri="{BB962C8B-B14F-4D97-AF65-F5344CB8AC3E}">
        <p14:creationId xmlns:p14="http://schemas.microsoft.com/office/powerpoint/2010/main" val="109271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DEC727A-A2F5-02BC-0750-7745A57C7345}"/>
              </a:ext>
            </a:extLst>
          </p:cNvPr>
          <p:cNvSpPr>
            <a:spLocks noGrp="1"/>
          </p:cNvSpPr>
          <p:nvPr>
            <p:ph idx="1"/>
          </p:nvPr>
        </p:nvSpPr>
        <p:spPr/>
        <p:txBody>
          <a:bodyPr>
            <a:normAutofit/>
          </a:bodyPr>
          <a:lstStyle/>
          <a:p>
            <a:pPr marL="0" indent="0" algn="ctr">
              <a:buNone/>
            </a:pPr>
            <a:r>
              <a:rPr lang="fr-FR" sz="6000" dirty="0" err="1"/>
              <a:t>Thank</a:t>
            </a:r>
            <a:r>
              <a:rPr lang="fr-FR" sz="6000" dirty="0"/>
              <a:t> </a:t>
            </a:r>
            <a:r>
              <a:rPr lang="fr-FR" sz="6000" dirty="0" err="1"/>
              <a:t>you</a:t>
            </a:r>
            <a:r>
              <a:rPr lang="fr-FR" sz="6000" dirty="0"/>
              <a:t> for </a:t>
            </a:r>
            <a:r>
              <a:rPr lang="fr-FR" sz="6000" dirty="0" err="1"/>
              <a:t>your</a:t>
            </a:r>
            <a:r>
              <a:rPr lang="fr-FR" sz="6000" dirty="0"/>
              <a:t> attention</a:t>
            </a:r>
          </a:p>
        </p:txBody>
      </p:sp>
      <p:sp>
        <p:nvSpPr>
          <p:cNvPr id="3" name="Titre 2">
            <a:extLst>
              <a:ext uri="{FF2B5EF4-FFF2-40B4-BE49-F238E27FC236}">
                <a16:creationId xmlns:a16="http://schemas.microsoft.com/office/drawing/2014/main" id="{2CEFB203-9709-2B2D-F4D5-521EE3D8A906}"/>
              </a:ext>
            </a:extLst>
          </p:cNvPr>
          <p:cNvSpPr>
            <a:spLocks noGrp="1"/>
          </p:cNvSpPr>
          <p:nvPr>
            <p:ph type="title"/>
          </p:nvPr>
        </p:nvSpPr>
        <p:spPr/>
        <p:txBody>
          <a:bodyPr/>
          <a:lstStyle/>
          <a:p>
            <a:r>
              <a:rPr lang="fr-FR" dirty="0" err="1"/>
              <a:t>Any</a:t>
            </a:r>
            <a:r>
              <a:rPr lang="fr-FR" dirty="0"/>
              <a:t> questions?</a:t>
            </a:r>
          </a:p>
        </p:txBody>
      </p:sp>
      <p:pic>
        <p:nvPicPr>
          <p:cNvPr id="1026" name="Picture 2" descr="Neurologie du cendrier vide | ECHOSCIENCES - Grenoble">
            <a:extLst>
              <a:ext uri="{FF2B5EF4-FFF2-40B4-BE49-F238E27FC236}">
                <a16:creationId xmlns:a16="http://schemas.microsoft.com/office/drawing/2014/main" id="{AC8FB02D-42C4-E55D-729D-DB7317BE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61" y="3078137"/>
            <a:ext cx="4879878" cy="3397981"/>
          </a:xfrm>
          <a:prstGeom prst="rect">
            <a:avLst/>
          </a:prstGeom>
          <a:noFill/>
          <a:effectLst>
            <a:softEdge rad="495300"/>
          </a:effectLst>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F24D62B-5726-F803-E08C-B822CF7DF50D}"/>
              </a:ext>
            </a:extLst>
          </p:cNvPr>
          <p:cNvPicPr/>
          <p:nvPr/>
        </p:nvPicPr>
        <p:blipFill>
          <a:blip r:embed="rId4"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9650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B18B4A-B4F1-47F6-A8D2-F93DE9167F82}"/>
              </a:ext>
            </a:extLst>
          </p:cNvPr>
          <p:cNvSpPr>
            <a:spLocks noGrp="1"/>
          </p:cNvSpPr>
          <p:nvPr>
            <p:ph idx="1"/>
          </p:nvPr>
        </p:nvSpPr>
        <p:spPr/>
        <p:txBody>
          <a:bodyPr/>
          <a:lstStyle/>
          <a:p>
            <a:r>
              <a:rPr lang="en-US" dirty="0">
                <a:solidFill>
                  <a:srgbClr val="3A5774"/>
                </a:solidFill>
              </a:rPr>
              <a:t>13 million people smoke daily in France
Leading cause of preventable mortality and cancer 
Risk factor for oral health (periodontal disease, delayed healing)
Dental diseases, like smoking, are important markers of social inequality
The place of dentists in </a:t>
            </a:r>
            <a:r>
              <a:rPr lang="en-US" dirty="0"/>
              <a:t>the fight against tobacco is therefore of great importance.</a:t>
            </a:r>
            <a:endParaRPr lang="fr-FR" dirty="0"/>
          </a:p>
        </p:txBody>
      </p:sp>
      <p:sp>
        <p:nvSpPr>
          <p:cNvPr id="6" name="Espace réservé du numéro de diapositive 3">
            <a:extLst>
              <a:ext uri="{FF2B5EF4-FFF2-40B4-BE49-F238E27FC236}">
                <a16:creationId xmlns:a16="http://schemas.microsoft.com/office/drawing/2014/main" id="{5DF78690-1467-4A60-A624-EB8A0D8EB16A}"/>
              </a:ext>
            </a:extLst>
          </p:cNvPr>
          <p:cNvSpPr>
            <a:spLocks noGrp="1"/>
          </p:cNvSpPr>
          <p:nvPr>
            <p:ph type="sldNum" sz="quarter" idx="4"/>
          </p:nvPr>
        </p:nvSpPr>
        <p:spPr>
          <a:xfrm>
            <a:off x="11749348" y="6517477"/>
            <a:ext cx="598099" cy="365125"/>
          </a:xfrm>
        </p:spPr>
        <p:txBody>
          <a:bodyPr/>
          <a:lstStyle/>
          <a:p>
            <a:fld id="{589FFAA2-1246-C742-806B-A565EE21349C}" type="slidenum">
              <a:rPr lang="fr-FR" smtClean="0"/>
              <a:pPr/>
              <a:t>2</a:t>
            </a:fld>
            <a:endParaRPr lang="fr-FR" dirty="0"/>
          </a:p>
        </p:txBody>
      </p:sp>
      <p:sp>
        <p:nvSpPr>
          <p:cNvPr id="7" name="Titre 1">
            <a:extLst>
              <a:ext uri="{FF2B5EF4-FFF2-40B4-BE49-F238E27FC236}">
                <a16:creationId xmlns:a16="http://schemas.microsoft.com/office/drawing/2014/main" id="{140DEC73-E50C-4753-A7DF-96820FD22B76}"/>
              </a:ext>
            </a:extLst>
          </p:cNvPr>
          <p:cNvSpPr>
            <a:spLocks noGrp="1"/>
          </p:cNvSpPr>
          <p:nvPr>
            <p:ph type="title"/>
          </p:nvPr>
        </p:nvSpPr>
        <p:spPr>
          <a:xfrm>
            <a:off x="609600" y="990507"/>
            <a:ext cx="10972800" cy="741122"/>
          </a:xfrm>
        </p:spPr>
        <p:txBody>
          <a:bodyPr/>
          <a:lstStyle/>
          <a:p>
            <a:r>
              <a:rPr lang="en-US" dirty="0">
                <a:effectLst/>
                <a:latin typeface="Segoe UI Web (West European)"/>
              </a:rPr>
              <a:t>Dentists are essential </a:t>
            </a:r>
          </a:p>
        </p:txBody>
      </p:sp>
      <p:pic>
        <p:nvPicPr>
          <p:cNvPr id="8" name="Image 7">
            <a:extLst>
              <a:ext uri="{FF2B5EF4-FFF2-40B4-BE49-F238E27FC236}">
                <a16:creationId xmlns:a16="http://schemas.microsoft.com/office/drawing/2014/main" id="{03C99BE8-3CD5-6AF5-9425-3F88C964901D}"/>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8813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B18B4A-B4F1-47F6-A8D2-F93DE9167F82}"/>
              </a:ext>
            </a:extLst>
          </p:cNvPr>
          <p:cNvSpPr>
            <a:spLocks noGrp="1"/>
          </p:cNvSpPr>
          <p:nvPr>
            <p:ph idx="1"/>
          </p:nvPr>
        </p:nvSpPr>
        <p:spPr>
          <a:xfrm>
            <a:off x="609600" y="2251584"/>
            <a:ext cx="6419850" cy="3916303"/>
          </a:xfrm>
        </p:spPr>
        <p:txBody>
          <a:bodyPr lIns="91440" tIns="45720" rIns="91440" bIns="45720" anchor="t"/>
          <a:lstStyle/>
          <a:p>
            <a:r>
              <a:rPr lang="en-US" dirty="0">
                <a:latin typeface="Arial"/>
                <a:cs typeface="Arial"/>
              </a:rPr>
              <a:t>Neutral packaging
Increased tobacco price
Reimbursement by the Health Insurance of Nicotine Substitutes Therapy (NST)
Initially limited to a package of 100 €, now uncapped
National and local campaign to help people quit smoking, renewed every year in November, "Tobacco-Free Month"</a:t>
            </a:r>
            <a:endParaRPr lang="fr-FR" dirty="0">
              <a:latin typeface="Arial"/>
              <a:cs typeface="Arial"/>
            </a:endParaRPr>
          </a:p>
        </p:txBody>
      </p:sp>
      <p:sp>
        <p:nvSpPr>
          <p:cNvPr id="6" name="Espace réservé du numéro de diapositive 3">
            <a:extLst>
              <a:ext uri="{FF2B5EF4-FFF2-40B4-BE49-F238E27FC236}">
                <a16:creationId xmlns:a16="http://schemas.microsoft.com/office/drawing/2014/main" id="{5DF78690-1467-4A60-A624-EB8A0D8EB16A}"/>
              </a:ext>
            </a:extLst>
          </p:cNvPr>
          <p:cNvSpPr>
            <a:spLocks noGrp="1"/>
          </p:cNvSpPr>
          <p:nvPr>
            <p:ph type="sldNum" sz="quarter" idx="4"/>
          </p:nvPr>
        </p:nvSpPr>
        <p:spPr>
          <a:xfrm>
            <a:off x="11749348" y="6517477"/>
            <a:ext cx="598099" cy="365125"/>
          </a:xfrm>
        </p:spPr>
        <p:txBody>
          <a:bodyPr/>
          <a:lstStyle/>
          <a:p>
            <a:fld id="{589FFAA2-1246-C742-806B-A565EE21349C}" type="slidenum">
              <a:rPr lang="fr-FR" smtClean="0"/>
              <a:pPr/>
              <a:t>3</a:t>
            </a:fld>
            <a:endParaRPr lang="fr-FR" dirty="0"/>
          </a:p>
        </p:txBody>
      </p:sp>
      <p:sp>
        <p:nvSpPr>
          <p:cNvPr id="7" name="Titre 1">
            <a:extLst>
              <a:ext uri="{FF2B5EF4-FFF2-40B4-BE49-F238E27FC236}">
                <a16:creationId xmlns:a16="http://schemas.microsoft.com/office/drawing/2014/main" id="{140DEC73-E50C-4753-A7DF-96820FD22B76}"/>
              </a:ext>
            </a:extLst>
          </p:cNvPr>
          <p:cNvSpPr>
            <a:spLocks noGrp="1"/>
          </p:cNvSpPr>
          <p:nvPr>
            <p:ph type="title"/>
          </p:nvPr>
        </p:nvSpPr>
        <p:spPr>
          <a:xfrm>
            <a:off x="609600" y="990507"/>
            <a:ext cx="10972800" cy="741122"/>
          </a:xfrm>
        </p:spPr>
        <p:txBody>
          <a:bodyPr lIns="91440" tIns="45720" rIns="91440" bIns="45720" anchor="t">
            <a:normAutofit fontScale="90000"/>
          </a:bodyPr>
          <a:lstStyle/>
          <a:p>
            <a:r>
              <a:rPr lang="en-US" dirty="0">
                <a:latin typeface="Arial"/>
                <a:cs typeface="Arial"/>
              </a:rPr>
              <a:t>Generals in the French context
</a:t>
            </a:r>
            <a:endParaRPr lang="fr-FR" dirty="0"/>
          </a:p>
        </p:txBody>
      </p:sp>
      <p:pic>
        <p:nvPicPr>
          <p:cNvPr id="5" name="Image 4">
            <a:extLst>
              <a:ext uri="{FF2B5EF4-FFF2-40B4-BE49-F238E27FC236}">
                <a16:creationId xmlns:a16="http://schemas.microsoft.com/office/drawing/2014/main" id="{4359B3C3-9F9D-2DE8-5C01-E3A9415EE7DF}"/>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11266" name="Picture 2" descr="Paquet neutre : son efficacité prouvée une nouvelle fois">
            <a:extLst>
              <a:ext uri="{FF2B5EF4-FFF2-40B4-BE49-F238E27FC236}">
                <a16:creationId xmlns:a16="http://schemas.microsoft.com/office/drawing/2014/main" id="{0F8A454E-B8C0-DA53-4D2F-60D7BEA28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1948313"/>
            <a:ext cx="4605278" cy="329043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a:xfrm>
            <a:off x="466506" y="1731629"/>
            <a:ext cx="10972800" cy="3916303"/>
          </a:xfrm>
        </p:spPr>
        <p:txBody>
          <a:bodyPr/>
          <a:lstStyle/>
          <a:p>
            <a:r>
              <a:rPr lang="en-US" dirty="0"/>
              <a:t>The effects of tobacco on the oral sphere are multiple: dental stains, lesions of the oral mucosa or oral cancers. Loss of taste and smell, salivary decrease and halitosis
Proven risk factor for periodontitis. Aggravates their severity, prevalence and evolution. Risk of developing periodontitis is 4 X higher for a heavy smoker than for a moderate smoker</a:t>
            </a:r>
          </a:p>
          <a:p>
            <a:r>
              <a:rPr lang="en-US" dirty="0"/>
              <a:t>Surgery : Tobacco will impact post-extraction healing (oxygenation, poor clot stability, less bone healing)
</a:t>
            </a:r>
            <a:r>
              <a:rPr lang="fr-FR" dirty="0" err="1"/>
              <a:t>Implantology</a:t>
            </a:r>
            <a:r>
              <a:rPr lang="fr-FR" dirty="0"/>
              <a:t> : T</a:t>
            </a:r>
            <a:r>
              <a:rPr lang="en-US" dirty="0" err="1"/>
              <a:t>obacco</a:t>
            </a:r>
            <a:r>
              <a:rPr lang="en-US" dirty="0"/>
              <a:t> delays healing. It does not prevent pre-implant (GBR, sinus lift ...) and implant surgeries but reduces the success rate by 13%
Tobacco is a common factor in 80-90% of patients with upper aerodigestive tract cancer</a:t>
            </a:r>
            <a:endParaRPr lang="fr-FR"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4</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p:txBody>
          <a:bodyPr>
            <a:normAutofit fontScale="90000"/>
          </a:bodyPr>
          <a:lstStyle/>
          <a:p>
            <a:r>
              <a:rPr lang="en-US" dirty="0"/>
              <a:t>Effects of tobacco on the oral sphere
</a:t>
            </a:r>
            <a:endParaRPr lang="fr-FR" dirty="0"/>
          </a:p>
        </p:txBody>
      </p:sp>
      <p:pic>
        <p:nvPicPr>
          <p:cNvPr id="5" name="Image 4">
            <a:extLst>
              <a:ext uri="{FF2B5EF4-FFF2-40B4-BE49-F238E27FC236}">
                <a16:creationId xmlns:a16="http://schemas.microsoft.com/office/drawing/2014/main" id="{A67A7B26-5FFD-F092-A7E6-2E0EBE5DAEFB}"/>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7" name="Image 7">
            <a:extLst>
              <a:ext uri="{FF2B5EF4-FFF2-40B4-BE49-F238E27FC236}">
                <a16:creationId xmlns:a16="http://schemas.microsoft.com/office/drawing/2014/main" id="{848105BC-2CA9-DDB4-A7EB-F8F5DE3C2D92}"/>
              </a:ext>
            </a:extLst>
          </p:cNvPr>
          <p:cNvPicPr>
            <a:picLocks noChangeAspect="1"/>
          </p:cNvPicPr>
          <p:nvPr/>
        </p:nvPicPr>
        <p:blipFill>
          <a:blip r:embed="rId4"/>
          <a:stretch>
            <a:fillRect/>
          </a:stretch>
        </p:blipFill>
        <p:spPr>
          <a:xfrm>
            <a:off x="10686612" y="4762946"/>
            <a:ext cx="1505388" cy="2095054"/>
          </a:xfrm>
          <a:prstGeom prst="rect">
            <a:avLst/>
          </a:prstGeom>
        </p:spPr>
      </p:pic>
    </p:spTree>
    <p:extLst>
      <p:ext uri="{BB962C8B-B14F-4D97-AF65-F5344CB8AC3E}">
        <p14:creationId xmlns:p14="http://schemas.microsoft.com/office/powerpoint/2010/main" val="25947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B18B4A-B4F1-47F6-A8D2-F93DE9167F82}"/>
              </a:ext>
            </a:extLst>
          </p:cNvPr>
          <p:cNvSpPr>
            <a:spLocks noGrp="1"/>
          </p:cNvSpPr>
          <p:nvPr>
            <p:ph idx="1"/>
          </p:nvPr>
        </p:nvSpPr>
        <p:spPr/>
        <p:txBody>
          <a:bodyPr lIns="91440" tIns="45720" rIns="91440" bIns="45720" anchor="t"/>
          <a:lstStyle/>
          <a:p>
            <a:r>
              <a:rPr lang="en-US" dirty="0">
                <a:latin typeface="Arial"/>
                <a:cs typeface="Arial"/>
              </a:rPr>
              <a:t>Support of a health professional increases the chances of a successful withdrawal process by 50 to 70%!
In 2007, the UFSBD decided to mobilize the profession to change the framework of intervention of the Dentist. 
Dentist can screen, and refer to an addictologist
Since 2016, the profession has been one of the new prescribers of NST. This new skill makes it possible to act in the first line with patients
Reimbursement of Dentist’s prescriptions
2019, 3,529 Dentist prescribed NST; they were 2,095 in 2018 and 871 in 2017</a:t>
            </a:r>
            <a:endParaRPr lang="fr-FR" dirty="0">
              <a:latin typeface="Arial"/>
              <a:cs typeface="Arial"/>
            </a:endParaRPr>
          </a:p>
        </p:txBody>
      </p:sp>
      <p:sp>
        <p:nvSpPr>
          <p:cNvPr id="6" name="Espace réservé du numéro de diapositive 3">
            <a:extLst>
              <a:ext uri="{FF2B5EF4-FFF2-40B4-BE49-F238E27FC236}">
                <a16:creationId xmlns:a16="http://schemas.microsoft.com/office/drawing/2014/main" id="{5DF78690-1467-4A60-A624-EB8A0D8EB16A}"/>
              </a:ext>
            </a:extLst>
          </p:cNvPr>
          <p:cNvSpPr>
            <a:spLocks noGrp="1"/>
          </p:cNvSpPr>
          <p:nvPr>
            <p:ph type="sldNum" sz="quarter" idx="4"/>
          </p:nvPr>
        </p:nvSpPr>
        <p:spPr>
          <a:xfrm>
            <a:off x="11749348" y="6517477"/>
            <a:ext cx="598099" cy="365125"/>
          </a:xfrm>
        </p:spPr>
        <p:txBody>
          <a:bodyPr/>
          <a:lstStyle/>
          <a:p>
            <a:fld id="{589FFAA2-1246-C742-806B-A565EE21349C}" type="slidenum">
              <a:rPr lang="fr-FR" smtClean="0"/>
              <a:pPr/>
              <a:t>5</a:t>
            </a:fld>
            <a:endParaRPr lang="fr-FR" dirty="0"/>
          </a:p>
        </p:txBody>
      </p:sp>
      <p:sp>
        <p:nvSpPr>
          <p:cNvPr id="7" name="Titre 1">
            <a:extLst>
              <a:ext uri="{FF2B5EF4-FFF2-40B4-BE49-F238E27FC236}">
                <a16:creationId xmlns:a16="http://schemas.microsoft.com/office/drawing/2014/main" id="{140DEC73-E50C-4753-A7DF-96820FD22B76}"/>
              </a:ext>
            </a:extLst>
          </p:cNvPr>
          <p:cNvSpPr>
            <a:spLocks noGrp="1"/>
          </p:cNvSpPr>
          <p:nvPr>
            <p:ph type="title"/>
          </p:nvPr>
        </p:nvSpPr>
        <p:spPr>
          <a:xfrm>
            <a:off x="609600" y="990507"/>
            <a:ext cx="10972800" cy="741122"/>
          </a:xfrm>
        </p:spPr>
        <p:txBody>
          <a:bodyPr lIns="91440" tIns="45720" rIns="91440" bIns="45720" anchor="t">
            <a:normAutofit fontScale="90000"/>
          </a:bodyPr>
          <a:lstStyle/>
          <a:p>
            <a:r>
              <a:rPr lang="en-US" dirty="0">
                <a:latin typeface="Arial"/>
                <a:cs typeface="Arial"/>
              </a:rPr>
              <a:t>Evolution of the environment for the Dentist
</a:t>
            </a:r>
            <a:endParaRPr lang="fr-FR" dirty="0"/>
          </a:p>
        </p:txBody>
      </p:sp>
      <p:pic>
        <p:nvPicPr>
          <p:cNvPr id="5" name="Image 4">
            <a:extLst>
              <a:ext uri="{FF2B5EF4-FFF2-40B4-BE49-F238E27FC236}">
                <a16:creationId xmlns:a16="http://schemas.microsoft.com/office/drawing/2014/main" id="{A4455B86-56EE-CB64-06E1-BA9F03C04CAD}"/>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42199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338C2-9FA0-485C-32C8-1FF4C526582B}"/>
              </a:ext>
            </a:extLst>
          </p:cNvPr>
          <p:cNvSpPr>
            <a:spLocks noGrp="1"/>
          </p:cNvSpPr>
          <p:nvPr>
            <p:ph idx="1"/>
          </p:nvPr>
        </p:nvSpPr>
        <p:spPr/>
        <p:txBody>
          <a:bodyPr lIns="91440" tIns="45720" rIns="91440" bIns="45720" anchor="t"/>
          <a:lstStyle/>
          <a:p>
            <a:endParaRPr lang="en-US" dirty="0">
              <a:latin typeface="Arial"/>
              <a:cs typeface="Arial"/>
            </a:endParaRPr>
          </a:p>
          <a:p>
            <a:pPr marL="0" indent="0">
              <a:buNone/>
            </a:pPr>
            <a:endParaRPr lang="en-US" dirty="0"/>
          </a:p>
        </p:txBody>
      </p:sp>
      <p:sp>
        <p:nvSpPr>
          <p:cNvPr id="3" name="Slide Number Placeholder 2">
            <a:extLst>
              <a:ext uri="{FF2B5EF4-FFF2-40B4-BE49-F238E27FC236}">
                <a16:creationId xmlns:a16="http://schemas.microsoft.com/office/drawing/2014/main" id="{00DE38B9-3428-9EF7-1C2A-F62D36D58E04}"/>
              </a:ext>
            </a:extLst>
          </p:cNvPr>
          <p:cNvSpPr>
            <a:spLocks noGrp="1"/>
          </p:cNvSpPr>
          <p:nvPr>
            <p:ph type="sldNum" sz="quarter" idx="4"/>
          </p:nvPr>
        </p:nvSpPr>
        <p:spPr/>
        <p:txBody>
          <a:bodyPr/>
          <a:lstStyle/>
          <a:p>
            <a:fld id="{589FFAA2-1246-C742-806B-A565EE21349C}" type="slidenum">
              <a:rPr lang="fr-FR" smtClean="0"/>
              <a:pPr/>
              <a:t>6</a:t>
            </a:fld>
            <a:endParaRPr lang="fr-FR" dirty="0"/>
          </a:p>
        </p:txBody>
      </p:sp>
      <p:sp>
        <p:nvSpPr>
          <p:cNvPr id="4" name="Title 3">
            <a:extLst>
              <a:ext uri="{FF2B5EF4-FFF2-40B4-BE49-F238E27FC236}">
                <a16:creationId xmlns:a16="http://schemas.microsoft.com/office/drawing/2014/main" id="{FD38B5D2-9B70-A9C0-4FD4-472558B28BD8}"/>
              </a:ext>
            </a:extLst>
          </p:cNvPr>
          <p:cNvSpPr>
            <a:spLocks noGrp="1"/>
          </p:cNvSpPr>
          <p:nvPr>
            <p:ph type="title"/>
          </p:nvPr>
        </p:nvSpPr>
        <p:spPr/>
        <p:txBody>
          <a:bodyPr lIns="91440" tIns="45720" rIns="91440" bIns="45720" anchor="t">
            <a:normAutofit fontScale="90000"/>
          </a:bodyPr>
          <a:lstStyle/>
          <a:p>
            <a:r>
              <a:rPr lang="en-US" dirty="0">
                <a:latin typeface="Arial"/>
                <a:cs typeface="Arial"/>
              </a:rPr>
              <a:t>A guide to take action
</a:t>
            </a:r>
            <a:endParaRPr lang="en-US" dirty="0"/>
          </a:p>
        </p:txBody>
      </p:sp>
      <p:pic>
        <p:nvPicPr>
          <p:cNvPr id="7" name="Image 6">
            <a:extLst>
              <a:ext uri="{FF2B5EF4-FFF2-40B4-BE49-F238E27FC236}">
                <a16:creationId xmlns:a16="http://schemas.microsoft.com/office/drawing/2014/main" id="{5A890E0D-416B-CB8D-F90A-D24829B3A9CF}"/>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5" name="Image 8">
            <a:extLst>
              <a:ext uri="{FF2B5EF4-FFF2-40B4-BE49-F238E27FC236}">
                <a16:creationId xmlns:a16="http://schemas.microsoft.com/office/drawing/2014/main" id="{15BC3BA9-E679-1C10-FA2B-2413E2B8E2B5}"/>
              </a:ext>
            </a:extLst>
          </p:cNvPr>
          <p:cNvPicPr>
            <a:picLocks noChangeAspect="1"/>
          </p:cNvPicPr>
          <p:nvPr/>
        </p:nvPicPr>
        <p:blipFill>
          <a:blip r:embed="rId4"/>
          <a:stretch>
            <a:fillRect/>
          </a:stretch>
        </p:blipFill>
        <p:spPr>
          <a:xfrm>
            <a:off x="1529522" y="1909154"/>
            <a:ext cx="5300597" cy="3704078"/>
          </a:xfrm>
          <a:prstGeom prst="rect">
            <a:avLst/>
          </a:prstGeom>
        </p:spPr>
      </p:pic>
      <p:pic>
        <p:nvPicPr>
          <p:cNvPr id="17" name="Image 16">
            <a:extLst>
              <a:ext uri="{FF2B5EF4-FFF2-40B4-BE49-F238E27FC236}">
                <a16:creationId xmlns:a16="http://schemas.microsoft.com/office/drawing/2014/main" id="{9F8C8D58-5F22-C501-2E7B-289190998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4738" y="3884603"/>
            <a:ext cx="1876523" cy="1059942"/>
          </a:xfrm>
          <a:prstGeom prst="rect">
            <a:avLst/>
          </a:prstGeom>
        </p:spPr>
      </p:pic>
      <p:grpSp>
        <p:nvGrpSpPr>
          <p:cNvPr id="23" name="Groupe 22">
            <a:extLst>
              <a:ext uri="{FF2B5EF4-FFF2-40B4-BE49-F238E27FC236}">
                <a16:creationId xmlns:a16="http://schemas.microsoft.com/office/drawing/2014/main" id="{42072D88-33EC-C298-846B-DC7AE3850119}"/>
              </a:ext>
            </a:extLst>
          </p:cNvPr>
          <p:cNvGrpSpPr/>
          <p:nvPr/>
        </p:nvGrpSpPr>
        <p:grpSpPr>
          <a:xfrm>
            <a:off x="8646607" y="2875220"/>
            <a:ext cx="2633660" cy="793077"/>
            <a:chOff x="7957792" y="2875220"/>
            <a:chExt cx="3322475" cy="902402"/>
          </a:xfrm>
        </p:grpSpPr>
        <p:pic>
          <p:nvPicPr>
            <p:cNvPr id="11" name="Image 10" descr="Une image contenant texte, clipart&#10;&#10;Description générée automatiquement">
              <a:extLst>
                <a:ext uri="{FF2B5EF4-FFF2-40B4-BE49-F238E27FC236}">
                  <a16:creationId xmlns:a16="http://schemas.microsoft.com/office/drawing/2014/main" id="{1169B0F7-7648-4337-0613-211ED217F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503" y="2875220"/>
              <a:ext cx="2165764" cy="902402"/>
            </a:xfrm>
            <a:prstGeom prst="rect">
              <a:avLst/>
            </a:prstGeom>
          </p:spPr>
        </p:pic>
        <p:pic>
          <p:nvPicPr>
            <p:cNvPr id="22" name="Image 21" descr="Une image contenant texte&#10;&#10;Description générée automatiquement">
              <a:extLst>
                <a:ext uri="{FF2B5EF4-FFF2-40B4-BE49-F238E27FC236}">
                  <a16:creationId xmlns:a16="http://schemas.microsoft.com/office/drawing/2014/main" id="{8D9AF69C-62A6-C760-E45E-3CE47AFA83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7792" y="2875934"/>
              <a:ext cx="1156711" cy="901687"/>
            </a:xfrm>
            <a:prstGeom prst="rect">
              <a:avLst/>
            </a:prstGeom>
          </p:spPr>
        </p:pic>
      </p:grpSp>
      <p:sp>
        <p:nvSpPr>
          <p:cNvPr id="24" name="Rectangle 1">
            <a:extLst>
              <a:ext uri="{FF2B5EF4-FFF2-40B4-BE49-F238E27FC236}">
                <a16:creationId xmlns:a16="http://schemas.microsoft.com/office/drawing/2014/main" id="{6F726637-CCFE-5F68-3A0B-A76488AD7BEF}"/>
              </a:ext>
            </a:extLst>
          </p:cNvPr>
          <p:cNvSpPr>
            <a:spLocks noChangeArrowheads="1"/>
          </p:cNvSpPr>
          <p:nvPr/>
        </p:nvSpPr>
        <p:spPr bwMode="auto">
          <a:xfrm>
            <a:off x="7712678" y="2492132"/>
            <a:ext cx="24841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chemeClr val="tx1"/>
                </a:solidFill>
                <a:effectLst/>
                <a:latin typeface="Arial Unicode MS"/>
              </a:rPr>
              <a:t>with</a:t>
            </a:r>
            <a:r>
              <a:rPr kumimoji="0" lang="fr-FR" altLang="fr-FR" sz="1000" b="0" i="0" u="none" strike="noStrike" cap="none" normalizeH="0" baseline="0" dirty="0">
                <a:ln>
                  <a:noFill/>
                </a:ln>
                <a:solidFill>
                  <a:schemeClr val="tx1"/>
                </a:solidFill>
                <a:effectLst/>
                <a:latin typeface="Arial Unicode MS"/>
              </a:rPr>
              <a:t> the participation of</a:t>
            </a:r>
            <a:r>
              <a:rPr kumimoji="0" lang="fr-FR" altLang="fr-FR" sz="8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26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A38057-1783-FE71-53D6-B4CED1DA4D1E}"/>
              </a:ext>
            </a:extLst>
          </p:cNvPr>
          <p:cNvSpPr>
            <a:spLocks noGrp="1"/>
          </p:cNvSpPr>
          <p:nvPr>
            <p:ph idx="1"/>
          </p:nvPr>
        </p:nvSpPr>
        <p:spPr/>
        <p:txBody>
          <a:bodyPr lIns="91440" tIns="45720" rIns="91440" bIns="45720" anchor="t"/>
          <a:lstStyle/>
          <a:p>
            <a:r>
              <a:rPr lang="en-US" dirty="0">
                <a:latin typeface="Arial"/>
                <a:cs typeface="Arial"/>
              </a:rPr>
              <a:t>Patients in good general health repeatedly consult a dentist more often than a general practitioner      well placed to identify their smoking patients and advise them on quitting . </a:t>
            </a:r>
            <a:br>
              <a:rPr lang="en-US" dirty="0">
                <a:latin typeface="Arial"/>
                <a:cs typeface="Arial"/>
              </a:rPr>
            </a:br>
            <a:endParaRPr lang="en-US" dirty="0">
              <a:latin typeface="Arial"/>
              <a:cs typeface="Arial"/>
            </a:endParaRPr>
          </a:p>
          <a:p>
            <a:r>
              <a:rPr lang="en-US" dirty="0">
                <a:latin typeface="Arial"/>
                <a:cs typeface="Arial"/>
              </a:rPr>
              <a:t>Brought to see their patients several times to treat them      accompany and support them in the long term. </a:t>
            </a:r>
            <a:endParaRPr lang="fr-FR" dirty="0"/>
          </a:p>
        </p:txBody>
      </p:sp>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p:txBody>
          <a:bodyPr/>
          <a:lstStyle/>
          <a:p>
            <a:fld id="{589FFAA2-1246-C742-806B-A565EE21349C}" type="slidenum">
              <a:rPr lang="fr-FR" smtClean="0"/>
              <a:pPr/>
              <a:t>7</a:t>
            </a:fld>
            <a:endParaRPr lang="fr-FR" dirty="0"/>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p:txBody>
          <a:bodyPr>
            <a:normAutofit fontScale="90000"/>
          </a:bodyPr>
          <a:lstStyle/>
          <a:p>
            <a:r>
              <a:rPr lang="fr-FR" dirty="0" err="1"/>
              <a:t>Identify</a:t>
            </a:r>
            <a:r>
              <a:rPr lang="fr-FR" dirty="0"/>
              <a:t> and </a:t>
            </a:r>
            <a:r>
              <a:rPr lang="fr-FR" dirty="0" err="1"/>
              <a:t>Advise</a:t>
            </a:r>
            <a:r>
              <a:rPr lang="fr-FR" dirty="0"/>
              <a:t>
</a:t>
            </a:r>
          </a:p>
        </p:txBody>
      </p:sp>
      <p:sp>
        <p:nvSpPr>
          <p:cNvPr id="5" name="Flèche : droite 4">
            <a:extLst>
              <a:ext uri="{FF2B5EF4-FFF2-40B4-BE49-F238E27FC236}">
                <a16:creationId xmlns:a16="http://schemas.microsoft.com/office/drawing/2014/main" id="{7350584A-5744-B737-0839-50210F517AC2}"/>
              </a:ext>
            </a:extLst>
          </p:cNvPr>
          <p:cNvSpPr/>
          <p:nvPr/>
        </p:nvSpPr>
        <p:spPr>
          <a:xfrm>
            <a:off x="2249461" y="2619833"/>
            <a:ext cx="285386" cy="186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6CEB4C67-88E3-75DD-56B9-12C97E7404CE}"/>
              </a:ext>
            </a:extLst>
          </p:cNvPr>
          <p:cNvPicPr>
            <a:picLocks noChangeAspect="1"/>
          </p:cNvPicPr>
          <p:nvPr/>
        </p:nvPicPr>
        <p:blipFill>
          <a:blip r:embed="rId3"/>
          <a:stretch>
            <a:fillRect/>
          </a:stretch>
        </p:blipFill>
        <p:spPr>
          <a:xfrm>
            <a:off x="3686307" y="4072596"/>
            <a:ext cx="4819385" cy="1942321"/>
          </a:xfrm>
          <a:prstGeom prst="rect">
            <a:avLst/>
          </a:prstGeom>
          <a:effectLst>
            <a:softEdge rad="63500"/>
          </a:effectLst>
        </p:spPr>
      </p:pic>
      <p:sp>
        <p:nvSpPr>
          <p:cNvPr id="9" name="Flèche : droite 8">
            <a:extLst>
              <a:ext uri="{FF2B5EF4-FFF2-40B4-BE49-F238E27FC236}">
                <a16:creationId xmlns:a16="http://schemas.microsoft.com/office/drawing/2014/main" id="{8A259A1A-48EF-4F89-D3F9-CC36A923AEB8}"/>
              </a:ext>
            </a:extLst>
          </p:cNvPr>
          <p:cNvSpPr/>
          <p:nvPr/>
        </p:nvSpPr>
        <p:spPr>
          <a:xfrm>
            <a:off x="7217907" y="3313431"/>
            <a:ext cx="285386" cy="186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B6998EC5-A5DB-DA30-356A-1F45FC4C64C5}"/>
              </a:ext>
            </a:extLst>
          </p:cNvPr>
          <p:cNvPicPr/>
          <p:nvPr/>
        </p:nvPicPr>
        <p:blipFill>
          <a:blip r:embed="rId4"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12529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F18DBC83-368F-1826-5999-C6904ADDCF14}"/>
              </a:ext>
            </a:extLst>
          </p:cNvPr>
          <p:cNvPicPr>
            <a:picLocks noGrp="1" noChangeAspect="1"/>
          </p:cNvPicPr>
          <p:nvPr>
            <p:ph idx="1"/>
          </p:nvPr>
        </p:nvPicPr>
        <p:blipFill>
          <a:blip r:embed="rId3"/>
          <a:stretch>
            <a:fillRect/>
          </a:stretch>
        </p:blipFill>
        <p:spPr>
          <a:xfrm>
            <a:off x="2237575" y="1674808"/>
            <a:ext cx="7716850" cy="3916303"/>
          </a:xfrm>
          <a:noFill/>
        </p:spPr>
      </p:pic>
      <p:sp>
        <p:nvSpPr>
          <p:cNvPr id="3" name="Espace réservé du numéro de diapositive 2">
            <a:extLst>
              <a:ext uri="{FF2B5EF4-FFF2-40B4-BE49-F238E27FC236}">
                <a16:creationId xmlns:a16="http://schemas.microsoft.com/office/drawing/2014/main" id="{FE445EE1-015D-563D-A7E2-9C12DB2E4098}"/>
              </a:ext>
            </a:extLst>
          </p:cNvPr>
          <p:cNvSpPr>
            <a:spLocks noGrp="1"/>
          </p:cNvSpPr>
          <p:nvPr>
            <p:ph type="sldNum" sz="quarter" idx="4"/>
          </p:nvPr>
        </p:nvSpPr>
        <p:spPr>
          <a:xfrm>
            <a:off x="11756328" y="6510497"/>
            <a:ext cx="598099" cy="365125"/>
          </a:xfrm>
        </p:spPr>
        <p:txBody>
          <a:bodyPr>
            <a:normAutofit/>
          </a:bodyPr>
          <a:lstStyle/>
          <a:p>
            <a:pPr>
              <a:spcAft>
                <a:spcPts val="600"/>
              </a:spcAft>
            </a:pPr>
            <a:fld id="{589FFAA2-1246-C742-806B-A565EE21349C}" type="slidenum">
              <a:rPr lang="fr-FR" smtClean="0"/>
              <a:pPr>
                <a:spcAft>
                  <a:spcPts val="600"/>
                </a:spcAft>
              </a:pPr>
              <a:t>8</a:t>
            </a:fld>
            <a:endParaRPr lang="fr-FR"/>
          </a:p>
        </p:txBody>
      </p:sp>
      <p:sp>
        <p:nvSpPr>
          <p:cNvPr id="4" name="Titre 3">
            <a:extLst>
              <a:ext uri="{FF2B5EF4-FFF2-40B4-BE49-F238E27FC236}">
                <a16:creationId xmlns:a16="http://schemas.microsoft.com/office/drawing/2014/main" id="{DD2EB19A-5873-B1E5-A392-C73C926BCA2C}"/>
              </a:ext>
            </a:extLst>
          </p:cNvPr>
          <p:cNvSpPr>
            <a:spLocks noGrp="1"/>
          </p:cNvSpPr>
          <p:nvPr>
            <p:ph type="title"/>
          </p:nvPr>
        </p:nvSpPr>
        <p:spPr>
          <a:xfrm>
            <a:off x="609600" y="990507"/>
            <a:ext cx="10972800" cy="741122"/>
          </a:xfrm>
        </p:spPr>
        <p:txBody>
          <a:bodyPr>
            <a:normAutofit fontScale="90000"/>
          </a:bodyPr>
          <a:lstStyle/>
          <a:p>
            <a:r>
              <a:rPr lang="fr-FR" dirty="0" err="1"/>
              <a:t>Behaviour</a:t>
            </a:r>
            <a:r>
              <a:rPr lang="fr-FR" dirty="0"/>
              <a:t> change
</a:t>
            </a:r>
          </a:p>
        </p:txBody>
      </p:sp>
      <p:pic>
        <p:nvPicPr>
          <p:cNvPr id="5" name="Image 4">
            <a:extLst>
              <a:ext uri="{FF2B5EF4-FFF2-40B4-BE49-F238E27FC236}">
                <a16:creationId xmlns:a16="http://schemas.microsoft.com/office/drawing/2014/main" id="{98499A50-4F24-451C-47A8-FC7E6D7BF1FD}"/>
              </a:ext>
            </a:extLst>
          </p:cNvPr>
          <p:cNvPicPr/>
          <p:nvPr/>
        </p:nvPicPr>
        <p:blipFill>
          <a:blip r:embed="rId4"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graphicFrame>
        <p:nvGraphicFramePr>
          <p:cNvPr id="2" name="Objet 1">
            <a:extLst>
              <a:ext uri="{FF2B5EF4-FFF2-40B4-BE49-F238E27FC236}">
                <a16:creationId xmlns:a16="http://schemas.microsoft.com/office/drawing/2014/main" id="{4216C84B-86DD-BE39-453C-DE7CA68A72EF}"/>
              </a:ext>
            </a:extLst>
          </p:cNvPr>
          <p:cNvGraphicFramePr>
            <a:graphicFrameLocks noChangeAspect="1"/>
          </p:cNvGraphicFramePr>
          <p:nvPr>
            <p:extLst>
              <p:ext uri="{D42A27DB-BD31-4B8C-83A1-F6EECF244321}">
                <p14:modId xmlns:p14="http://schemas.microsoft.com/office/powerpoint/2010/main" val="1353795309"/>
              </p:ext>
            </p:extLst>
          </p:nvPr>
        </p:nvGraphicFramePr>
        <p:xfrm>
          <a:off x="1785938" y="1674808"/>
          <a:ext cx="9002712" cy="4568748"/>
        </p:xfrm>
        <a:graphic>
          <a:graphicData uri="http://schemas.openxmlformats.org/presentationml/2006/ole">
            <mc:AlternateContent xmlns:mc="http://schemas.openxmlformats.org/markup-compatibility/2006">
              <mc:Choice xmlns:v="urn:schemas-microsoft-com:vml" Requires="v">
                <p:oleObj r:id="rId5" imgW="10285560" imgH="5218920" progId="">
                  <p:embed/>
                </p:oleObj>
              </mc:Choice>
              <mc:Fallback>
                <p:oleObj r:id="rId5" imgW="10285560" imgH="5218920" progId="">
                  <p:embed/>
                  <p:pic>
                    <p:nvPicPr>
                      <p:cNvPr id="2" name="Objet 1">
                        <a:extLst>
                          <a:ext uri="{FF2B5EF4-FFF2-40B4-BE49-F238E27FC236}">
                            <a16:creationId xmlns:a16="http://schemas.microsoft.com/office/drawing/2014/main" id="{4216C84B-86DD-BE39-453C-DE7CA68A72EF}"/>
                          </a:ext>
                        </a:extLst>
                      </p:cNvPr>
                      <p:cNvPicPr/>
                      <p:nvPr/>
                    </p:nvPicPr>
                    <p:blipFill>
                      <a:blip r:embed="rId6"/>
                      <a:stretch>
                        <a:fillRect/>
                      </a:stretch>
                    </p:blipFill>
                    <p:spPr>
                      <a:xfrm>
                        <a:off x="1785938" y="1674808"/>
                        <a:ext cx="9002712" cy="4568748"/>
                      </a:xfrm>
                      <a:prstGeom prst="rect">
                        <a:avLst/>
                      </a:prstGeom>
                    </p:spPr>
                  </p:pic>
                </p:oleObj>
              </mc:Fallback>
            </mc:AlternateContent>
          </a:graphicData>
        </a:graphic>
      </p:graphicFrame>
    </p:spTree>
    <p:extLst>
      <p:ext uri="{BB962C8B-B14F-4D97-AF65-F5344CB8AC3E}">
        <p14:creationId xmlns:p14="http://schemas.microsoft.com/office/powerpoint/2010/main" val="7979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5CEEC-4D0A-4609-A8D3-7D27927AC160}"/>
              </a:ext>
            </a:extLst>
          </p:cNvPr>
          <p:cNvSpPr>
            <a:spLocks noGrp="1"/>
          </p:cNvSpPr>
          <p:nvPr>
            <p:ph type="title"/>
          </p:nvPr>
        </p:nvSpPr>
        <p:spPr/>
        <p:txBody>
          <a:bodyPr>
            <a:normAutofit fontScale="90000"/>
          </a:bodyPr>
          <a:lstStyle/>
          <a:p>
            <a:r>
              <a:rPr lang="en-US" dirty="0"/>
              <a:t>Prevent and educate: minimal action
</a:t>
            </a:r>
            <a:endParaRPr lang="fr-FR" dirty="0"/>
          </a:p>
        </p:txBody>
      </p:sp>
      <p:sp>
        <p:nvSpPr>
          <p:cNvPr id="3" name="Espace réservé du contenu 2">
            <a:extLst>
              <a:ext uri="{FF2B5EF4-FFF2-40B4-BE49-F238E27FC236}">
                <a16:creationId xmlns:a16="http://schemas.microsoft.com/office/drawing/2014/main" id="{E3570F09-52B2-47DF-ADC2-6FDD0B3908E5}"/>
              </a:ext>
            </a:extLst>
          </p:cNvPr>
          <p:cNvSpPr>
            <a:spLocks noGrp="1"/>
          </p:cNvSpPr>
          <p:nvPr>
            <p:ph idx="1"/>
          </p:nvPr>
        </p:nvSpPr>
        <p:spPr>
          <a:xfrm>
            <a:off x="609601" y="2251584"/>
            <a:ext cx="5242559" cy="3916303"/>
          </a:xfrm>
        </p:spPr>
        <p:txBody>
          <a:bodyPr/>
          <a:lstStyle/>
          <a:p>
            <a:r>
              <a:rPr lang="en-US" dirty="0"/>
              <a:t>STAGE 1 = PRE-INTENTION</a:t>
            </a:r>
          </a:p>
          <a:p>
            <a:pPr marL="0" indent="0">
              <a:buNone/>
            </a:pPr>
            <a:r>
              <a:rPr lang="en-US" sz="1400" i="1" dirty="0"/>
              <a:t>	"QUITTING SMOKING, NO, I DON'T WANT TO!"</a:t>
            </a:r>
            <a:r>
              <a:rPr lang="en-US" dirty="0"/>
              <a:t>
</a:t>
            </a:r>
            <a:r>
              <a:rPr lang="en-US" sz="1600" dirty="0"/>
              <a:t>Patient does not feel concerned about quitting smoking, he does not plan to quit smoking
Without the patient's motivation, any attempt to quit smoking will be doomed to failure
The role of the dentist is then to inform the patient of the impact of tobacco on his general health, and more specifically on the oral sphere.
You have to be able to arouse his interest, make him adhere to this approach, "I can help you if you wish"</a:t>
            </a:r>
            <a:r>
              <a:rPr lang="en-US" dirty="0"/>
              <a:t>
</a:t>
            </a:r>
            <a:endParaRPr lang="fr-FR" sz="1400" i="1" dirty="0"/>
          </a:p>
        </p:txBody>
      </p:sp>
      <p:sp>
        <p:nvSpPr>
          <p:cNvPr id="4" name="Espace réservé du numéro de diapositive 3">
            <a:extLst>
              <a:ext uri="{FF2B5EF4-FFF2-40B4-BE49-F238E27FC236}">
                <a16:creationId xmlns:a16="http://schemas.microsoft.com/office/drawing/2014/main" id="{1C5686B5-F518-4891-941A-388262CE1383}"/>
              </a:ext>
            </a:extLst>
          </p:cNvPr>
          <p:cNvSpPr>
            <a:spLocks noGrp="1"/>
          </p:cNvSpPr>
          <p:nvPr>
            <p:ph type="sldNum" sz="quarter" idx="4"/>
          </p:nvPr>
        </p:nvSpPr>
        <p:spPr/>
        <p:txBody>
          <a:bodyPr/>
          <a:lstStyle/>
          <a:p>
            <a:fld id="{589FFAA2-1246-C742-806B-A565EE21349C}" type="slidenum">
              <a:rPr lang="fr-FR" smtClean="0"/>
              <a:pPr/>
              <a:t>9</a:t>
            </a:fld>
            <a:endParaRPr lang="fr-FR" dirty="0"/>
          </a:p>
        </p:txBody>
      </p:sp>
      <p:pic>
        <p:nvPicPr>
          <p:cNvPr id="6" name="Image 5">
            <a:extLst>
              <a:ext uri="{FF2B5EF4-FFF2-40B4-BE49-F238E27FC236}">
                <a16:creationId xmlns:a16="http://schemas.microsoft.com/office/drawing/2014/main" id="{7F828E28-889E-00EF-AA03-11E5A13CF491}"/>
              </a:ext>
            </a:extLst>
          </p:cNvPr>
          <p:cNvPicPr/>
          <p:nvPr/>
        </p:nvPicPr>
        <p:blipFill>
          <a:blip r:embed="rId3" cstate="print">
            <a:extLst>
              <a:ext uri="{28A0092B-C50C-407E-A947-70E740481C1C}">
                <a14:useLocalDpi xmlns:a14="http://schemas.microsoft.com/office/drawing/2010/main" val="0"/>
              </a:ext>
            </a:extLst>
          </a:blip>
          <a:srcRect/>
          <a:stretch/>
        </p:blipFill>
        <p:spPr>
          <a:xfrm>
            <a:off x="134214" y="6405503"/>
            <a:ext cx="946163" cy="365124"/>
          </a:xfrm>
          <a:prstGeom prst="rect">
            <a:avLst/>
          </a:prstGeom>
          <a:effectLst>
            <a:glow rad="292100">
              <a:schemeClr val="accent1">
                <a:alpha val="42000"/>
              </a:schemeClr>
            </a:glow>
            <a:outerShdw blurRad="50800" dist="50800" dir="5400000" sx="1000" sy="1000" algn="ctr" rotWithShape="0">
              <a:srgbClr val="000000">
                <a:alpha val="43137"/>
              </a:srgbClr>
            </a:outerShdw>
          </a:effectLst>
        </p:spPr>
      </p:pic>
      <p:pic>
        <p:nvPicPr>
          <p:cNvPr id="2050" name="Picture 2" descr="Medications Can Help You Quit | Smokefree">
            <a:extLst>
              <a:ext uri="{FF2B5EF4-FFF2-40B4-BE49-F238E27FC236}">
                <a16:creationId xmlns:a16="http://schemas.microsoft.com/office/drawing/2014/main" id="{8984C03C-6F27-E1AF-0D68-73380DAFE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321" y="2970555"/>
            <a:ext cx="5583027" cy="23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3" ma:contentTypeDescription="Create a new document." ma:contentTypeScope="" ma:versionID="0f7da4657379390c3a7d72a3612af09b">
  <xsd:schema xmlns:xsd="http://www.w3.org/2001/XMLSchema" xmlns:xs="http://www.w3.org/2001/XMLSchema" xmlns:p="http://schemas.microsoft.com/office/2006/metadata/properties" xmlns:ns2="15d28de7-f615-4caf-8115-a02e0f847ba9" xmlns:ns3="ea6d6c14-2098-45d8-aea5-7e85ef90cc5e" targetNamespace="http://schemas.microsoft.com/office/2006/metadata/properties" ma:root="true" ma:fieldsID="5b4dc745aedf6f1fcd0fa6d3b17397f6" ns2:_="" ns3:_="">
    <xsd:import namespace="15d28de7-f615-4caf-8115-a02e0f847ba9"/>
    <xsd:import namespace="ea6d6c14-2098-45d8-aea5-7e85ef90cc5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18d62f0-4678-4533-b081-52c801a553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6d6c14-2098-45d8-aea5-7e85ef90cc5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be449f0-b7f1-4d22-a84d-ac1d81de5951}" ma:internalName="TaxCatchAll" ma:showField="CatchAllData" ma:web="ea6d6c14-2098-45d8-aea5-7e85ef90c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6d6c14-2098-45d8-aea5-7e85ef90cc5e" xsi:nil="true"/>
    <lcf76f155ced4ddcb4097134ff3c332f xmlns="15d28de7-f615-4caf-8115-a02e0f847b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21435A-319E-4424-8199-A5FB21162B16}"/>
</file>

<file path=customXml/itemProps2.xml><?xml version="1.0" encoding="utf-8"?>
<ds:datastoreItem xmlns:ds="http://schemas.openxmlformats.org/officeDocument/2006/customXml" ds:itemID="{068C9160-8C6A-46AA-A0D4-B3FDFFFEC197}"/>
</file>

<file path=customXml/itemProps3.xml><?xml version="1.0" encoding="utf-8"?>
<ds:datastoreItem xmlns:ds="http://schemas.openxmlformats.org/officeDocument/2006/customXml" ds:itemID="{4EDF9463-46EC-438A-B46E-3526B3B9CFE9}"/>
</file>

<file path=docProps/app.xml><?xml version="1.0" encoding="utf-8"?>
<Properties xmlns="http://schemas.openxmlformats.org/officeDocument/2006/extended-properties" xmlns:vt="http://schemas.openxmlformats.org/officeDocument/2006/docPropsVTypes">
  <Template>Office Theme</Template>
  <TotalTime>3534</TotalTime>
  <Words>1257</Words>
  <Application>Microsoft Office PowerPoint</Application>
  <PresentationFormat>Grand écran</PresentationFormat>
  <Paragraphs>83</Paragraphs>
  <Slides>17</Slides>
  <Notes>17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0</vt:i4>
      </vt:variant>
      <vt:variant>
        <vt:lpstr>Titres des diapositives</vt:lpstr>
      </vt:variant>
      <vt:variant>
        <vt:i4>17</vt:i4>
      </vt:variant>
    </vt:vector>
  </HeadingPairs>
  <TitlesOfParts>
    <vt:vector size="26" baseType="lpstr">
      <vt:lpstr>Arial</vt:lpstr>
      <vt:lpstr>Arial Black</vt:lpstr>
      <vt:lpstr>Arial Unicode MS</vt:lpstr>
      <vt:lpstr>Calibri</vt:lpstr>
      <vt:lpstr>Calibri Light</vt:lpstr>
      <vt:lpstr>Courier New</vt:lpstr>
      <vt:lpstr>Segoe UI Web (West European)</vt:lpstr>
      <vt:lpstr>Wingdings</vt:lpstr>
      <vt:lpstr>Thème Office</vt:lpstr>
      <vt:lpstr>How to make the dentist an actor in smoking cessation</vt:lpstr>
      <vt:lpstr>Dentists are essential </vt:lpstr>
      <vt:lpstr>Generals in the French context
</vt:lpstr>
      <vt:lpstr>Effects of tobacco on the oral sphere
</vt:lpstr>
      <vt:lpstr>Evolution of the environment for the Dentist
</vt:lpstr>
      <vt:lpstr>A guide to take action
</vt:lpstr>
      <vt:lpstr>Identify and Advise
</vt:lpstr>
      <vt:lpstr>Behaviour change
</vt:lpstr>
      <vt:lpstr>Prevent and educate: minimal action
</vt:lpstr>
      <vt:lpstr>Prevent and educate: minimal action
</vt:lpstr>
      <vt:lpstr>Detect, inform, assess addiction (physical, psychological, behavioral)
</vt:lpstr>
      <vt:lpstr>Detect, inform, assess addiction (physical, psychological, behavioral)
</vt:lpstr>
      <vt:lpstr>STAGE 4 = ACCOMPANY THE PATIENT IN WEANING
</vt:lpstr>
      <vt:lpstr>ALTERNATIVE METHODS: ELECTRONIC CIGARETTE, BEHAVIORAL TECHNIQUES
</vt:lpstr>
      <vt:lpstr>ALTERNATIVE METHODS: ELECTRONIC CIGARETTE, BEHAVIORAL TECHNIQUES
</vt:lpstr>
      <vt:lpstr>Framework to set the dental surgeon as a full actor</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dental surgeon, an actor in smoking cessation</dc:title>
  <dc:creator>Dr Alexandre DEZA – UFSBD – Secrétaire Général adjoint</dc:creator>
  <cp:lastModifiedBy>Dr Alexandre DEZA – UFSBD – Secrétaire Général adjoint</cp:lastModifiedBy>
  <cp:revision>13</cp:revision>
  <cp:lastPrinted>2022-09-20T16:09:06Z</cp:lastPrinted>
  <dcterms:created xsi:type="dcterms:W3CDTF">2022-07-14T15:40:06Z</dcterms:created>
  <dcterms:modified xsi:type="dcterms:W3CDTF">2022-10-06T08:56:56Z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ies>
</file>